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media/image2.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image3.jpeg" ContentType="image/jpeg"/>
  <Override PartName="/ppt/notesSlides/notesSlide8.xml" ContentType="application/vnd.openxmlformats-officedocument.presentationml.notesSlide+xml"/>
  <Override PartName="/ppt/notesSlides/notesSlide9.xml" ContentType="application/vnd.openxmlformats-officedocument.presentationml.notesSlide+xml"/>
  <Override PartName="/ppt/media/image4.jpeg" ContentType="image/jpeg"/>
  <Override PartName="/ppt/media/image5.jpeg" ContentType="image/jpeg"/>
  <Override PartName="/ppt/media/image6.jpeg" ContentType="image/jpeg"/>
  <Override PartName="/ppt/notesSlides/notesSlide10.xml" ContentType="application/vnd.openxmlformats-officedocument.presentationml.notesSlide+xml"/>
  <Override PartName="/ppt/media/image7.jpeg" ContentType="image/jpeg"/>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image8.jpeg" ContentType="image/jpeg"/>
  <Override PartName="/ppt/notesSlides/notesSlide13.xml" ContentType="application/vnd.openxmlformats-officedocument.presentationml.notesSlide+xml"/>
  <Override PartName="/ppt/media/image9.jpeg" ContentType="image/jpeg"/>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media/image10.jpeg" ContentType="image/jpeg"/>
  <Override PartName="/ppt/notesSlides/notesSlide17.xml" ContentType="application/vnd.openxmlformats-officedocument.presentationml.notesSlide+xml"/>
  <Override PartName="/ppt/media/image11.jpeg" ContentType="image/jpeg"/>
  <Override PartName="/ppt/notesSlides/notesSlide18.xml" ContentType="application/vnd.openxmlformats-officedocument.presentationml.notesSlide+xml"/>
  <Override PartName="/ppt/media/image12.jpeg" ContentType="image/jpeg"/>
  <Override PartName="/ppt/notesSlides/notesSlide19.xml" ContentType="application/vnd.openxmlformats-officedocument.presentationml.notesSlide+xml"/>
  <Override PartName="/ppt/notesSlides/notesSlide20.xml" ContentType="application/vnd.openxmlformats-officedocument.presentationml.notesSlide+xml"/>
  <Override PartName="/ppt/media/image13.jpeg" ContentType="image/jpeg"/>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media/image14.jpeg" ContentType="image/jpeg"/>
  <Override PartName="/ppt/notesSlides/notesSlide28.xml" ContentType="application/vnd.openxmlformats-officedocument.presentationml.notesSlide+xml"/>
  <Override PartName="/ppt/media/image15.jpeg" ContentType="image/jpeg"/>
  <Override PartName="/ppt/notesSlides/notesSlide29.xml" ContentType="application/vnd.openxmlformats-officedocument.presentationml.notesSlide+xml"/>
  <Override PartName="/ppt/notesSlides/notesSlide30.xml" ContentType="application/vnd.openxmlformats-officedocument.presentationml.notesSlide+xml"/>
  <Override PartName="/ppt/media/image16.jpeg" ContentType="image/jpeg"/>
  <Override PartName="/ppt/notesSlides/notesSlide3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
          <a:latin typeface="Helvetica Neue Medium"/>
          <a:ea typeface="Helvetica Neue Medium"/>
          <a:cs typeface="Helvetica Neue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
          <a:latin typeface="Helvetica Neue Medium"/>
          <a:ea typeface="Helvetica Neue Medium"/>
          <a:cs typeface="Helvetica Neue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s>

</file>

<file path=ppt/media/image1.jpeg>
</file>

<file path=ppt/media/image1.png>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jpeg>
</file>

<file path=ppt/media/image15.png>
</file>

<file path=ppt/media/image16.jpe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6" name="Shape 176"/>
          <p:cNvSpPr/>
          <p:nvPr>
            <p:ph type="sldImg"/>
          </p:nvPr>
        </p:nvSpPr>
        <p:spPr>
          <a:xfrm>
            <a:off x="1143000" y="685800"/>
            <a:ext cx="4572000" cy="3429000"/>
          </a:xfrm>
          <a:prstGeom prst="rect">
            <a:avLst/>
          </a:prstGeom>
        </p:spPr>
        <p:txBody>
          <a:bodyPr/>
          <a:lstStyle/>
          <a:p>
            <a:pPr/>
          </a:p>
        </p:txBody>
      </p:sp>
      <p:sp>
        <p:nvSpPr>
          <p:cNvPr id="177" name="Shape 17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 Id="rId3" Type="http://schemas.openxmlformats.org/officeDocument/2006/relationships/hyperlink" Target="https://www.farmsmart.co/our-app" TargetMode="External"/></Relationships>

</file>

<file path=ppt/notesSlides/_rels/notesSlide21.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 Id="rId3" Type="http://schemas.openxmlformats.org/officeDocument/2006/relationships/hyperlink" Target="https://mycreativetype.com/" TargetMode="External"/></Relationships>

</file>

<file path=ppt/notesSlides/_rels/notesSlide22.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Relationship Id="rId3" Type="http://schemas.openxmlformats.org/officeDocument/2006/relationships/hyperlink" Target="https://www.ted.com/playlists/20/where_do_ideas_come_from" TargetMode="External"/></Relationships>

</file>

<file path=ppt/notesSlides/_rels/notesSlide26.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58.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60.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Voorstelling - tekst - test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5" name="Shape 355"/>
          <p:cNvSpPr/>
          <p:nvPr>
            <p:ph type="sldImg"/>
          </p:nvPr>
        </p:nvSpPr>
        <p:spPr>
          <a:prstGeom prst="rect">
            <a:avLst/>
          </a:prstGeom>
        </p:spPr>
        <p:txBody>
          <a:bodyPr/>
          <a:lstStyle/>
          <a:p>
            <a:pPr/>
          </a:p>
        </p:txBody>
      </p:sp>
      <p:sp>
        <p:nvSpPr>
          <p:cNvPr id="356" name="Shape 356"/>
          <p:cNvSpPr/>
          <p:nvPr>
            <p:ph type="body" sz="quarter" idx="1"/>
          </p:nvPr>
        </p:nvSpPr>
        <p:spPr>
          <a:prstGeom prst="rect">
            <a:avLst/>
          </a:prstGeom>
        </p:spPr>
        <p:txBody>
          <a:bodyPr/>
          <a:lstStyle/>
          <a:p>
            <a:pPr/>
            <a:r>
              <a:t>Vroeger DOS &gt; logisch voor ontwikkelaars (zoals Terminal), onhandig voor gebruikers vgl met Terminal in Mac OS</a:t>
            </a:r>
          </a:p>
          <a:p>
            <a:pPr/>
            <a:r>
              <a:t>In ’89 &gt; eerste computer 386 of 486 met 256 VGA kleuren scherm &gt; Brief schrijven in DOS zelf?</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7" name="Shape 377"/>
          <p:cNvSpPr/>
          <p:nvPr>
            <p:ph type="sldImg"/>
          </p:nvPr>
        </p:nvSpPr>
        <p:spPr>
          <a:prstGeom prst="rect">
            <a:avLst/>
          </a:prstGeom>
        </p:spPr>
        <p:txBody>
          <a:bodyPr/>
          <a:lstStyle/>
          <a:p>
            <a:pPr/>
          </a:p>
        </p:txBody>
      </p:sp>
      <p:sp>
        <p:nvSpPr>
          <p:cNvPr id="378" name="Shape 378"/>
          <p:cNvSpPr/>
          <p:nvPr>
            <p:ph type="body" sz="quarter" idx="1"/>
          </p:nvPr>
        </p:nvSpPr>
        <p:spPr>
          <a:prstGeom prst="rect">
            <a:avLst/>
          </a:prstGeom>
        </p:spPr>
        <p:txBody>
          <a:bodyPr/>
          <a:lstStyle/>
          <a:p>
            <a:pPr/>
            <a:r>
              <a:t>Outcomes,… ideeën omschrijven en toetsen</a:t>
            </a:r>
            <a:br/>
            <a:r>
              <a:t>Ontwerpen, Minimum Viable Product maken (software = wanneer je iets kan leren is het een MVP), Testen en leren</a:t>
            </a:r>
          </a:p>
          <a:p>
            <a:pPr/>
            <a:r>
              <a:t>Opnieuw nieuwe ideeën implementeren en feedback verwerken</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3" name="Shape 383"/>
          <p:cNvSpPr/>
          <p:nvPr>
            <p:ph type="sldImg"/>
          </p:nvPr>
        </p:nvSpPr>
        <p:spPr>
          <a:prstGeom prst="rect">
            <a:avLst/>
          </a:prstGeom>
        </p:spPr>
        <p:txBody>
          <a:bodyPr/>
          <a:lstStyle/>
          <a:p>
            <a:pPr/>
          </a:p>
        </p:txBody>
      </p:sp>
      <p:sp>
        <p:nvSpPr>
          <p:cNvPr id="384" name="Shape 384"/>
          <p:cNvSpPr/>
          <p:nvPr>
            <p:ph type="body" sz="quarter" idx="1"/>
          </p:nvPr>
        </p:nvSpPr>
        <p:spPr>
          <a:prstGeom prst="rect">
            <a:avLst/>
          </a:prstGeom>
        </p:spPr>
        <p:txBody>
          <a:bodyPr/>
          <a:lstStyle/>
          <a:p>
            <a:pPr/>
            <a:r>
              <a:t>Outcomes,… ideeën omschrijven en toetsen</a:t>
            </a:r>
            <a:br/>
            <a:r>
              <a:t>Ontwerpen, Minimum Viable Product maken, Testen en leren</a:t>
            </a:r>
          </a:p>
          <a:p>
            <a:pPr/>
            <a:r>
              <a:t>Opnieuw nieuwe ideeën implementeren en feedback verwerken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8" name="Shape 408"/>
          <p:cNvSpPr/>
          <p:nvPr>
            <p:ph type="sldImg"/>
          </p:nvPr>
        </p:nvSpPr>
        <p:spPr>
          <a:prstGeom prst="rect">
            <a:avLst/>
          </a:prstGeom>
        </p:spPr>
        <p:txBody>
          <a:bodyPr/>
          <a:lstStyle/>
          <a:p>
            <a:pPr/>
          </a:p>
        </p:txBody>
      </p:sp>
      <p:sp>
        <p:nvSpPr>
          <p:cNvPr id="409" name="Shape 409"/>
          <p:cNvSpPr/>
          <p:nvPr>
            <p:ph type="body" sz="quarter" idx="1"/>
          </p:nvPr>
        </p:nvSpPr>
        <p:spPr>
          <a:prstGeom prst="rect">
            <a:avLst/>
          </a:prstGeom>
        </p:spPr>
        <p:txBody>
          <a:bodyPr/>
          <a:lstStyle/>
          <a:p>
            <a:pPr/>
            <a:r>
              <a:t>Empathize: Leef je in in de wereld van de gebruiker - user interviews</a:t>
            </a:r>
          </a:p>
          <a:p>
            <a:pPr/>
            <a:r>
              <a:t>Define: na de voorstudies, maak je keuzes en leg je die vast</a:t>
            </a:r>
          </a:p>
          <a:p>
            <a:pPr/>
            <a:r>
              <a:t>Ideate: los problemen op op een originele manier, vorm een idee (letterlijk: idee-vorming)</a:t>
            </a:r>
          </a:p>
          <a:p>
            <a:pPr/>
            <a:r>
              <a:t>Prototype: low-cost prototypes van je idee</a:t>
            </a:r>
          </a:p>
          <a:p>
            <a:pPr/>
            <a:r>
              <a:t>Test: ontdek andere problemen en pas je product aan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9" name="Shape 429"/>
          <p:cNvSpPr/>
          <p:nvPr>
            <p:ph type="sldImg"/>
          </p:nvPr>
        </p:nvSpPr>
        <p:spPr>
          <a:prstGeom prst="rect">
            <a:avLst/>
          </a:prstGeom>
        </p:spPr>
        <p:txBody>
          <a:bodyPr/>
          <a:lstStyle/>
          <a:p>
            <a:pPr/>
          </a:p>
        </p:txBody>
      </p:sp>
      <p:sp>
        <p:nvSpPr>
          <p:cNvPr id="430" name="Shape 430"/>
          <p:cNvSpPr/>
          <p:nvPr>
            <p:ph type="body" sz="quarter" idx="1"/>
          </p:nvPr>
        </p:nvSpPr>
        <p:spPr>
          <a:prstGeom prst="rect">
            <a:avLst/>
          </a:prstGeom>
        </p:spPr>
        <p:txBody>
          <a:bodyPr/>
          <a:lstStyle/>
          <a:p>
            <a:pPr/>
            <a:r>
              <a:t>waarnemen: observeren, onderzoeken, inleven…</a:t>
            </a:r>
            <a:br/>
            <a:r>
              <a:t>denken is oplossingen zoeken</a:t>
            </a:r>
          </a:p>
          <a:p>
            <a:pPr/>
            <a:r>
              <a:t>doen is uitvoeren</a:t>
            </a:r>
          </a:p>
          <a:p>
            <a:pPr/>
            <a:r>
              <a:t>alle 3 die eigenschappen zijn belangrijk &gt; veel studenten springen direct naar “doen”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8" name="Shape 438"/>
          <p:cNvSpPr/>
          <p:nvPr>
            <p:ph type="sldImg"/>
          </p:nvPr>
        </p:nvSpPr>
        <p:spPr>
          <a:prstGeom prst="rect">
            <a:avLst/>
          </a:prstGeom>
        </p:spPr>
        <p:txBody>
          <a:bodyPr/>
          <a:lstStyle/>
          <a:p>
            <a:pPr/>
          </a:p>
        </p:txBody>
      </p:sp>
      <p:sp>
        <p:nvSpPr>
          <p:cNvPr id="439" name="Shape 439"/>
          <p:cNvSpPr/>
          <p:nvPr>
            <p:ph type="body" sz="quarter" idx="1"/>
          </p:nvPr>
        </p:nvSpPr>
        <p:spPr>
          <a:prstGeom prst="rect">
            <a:avLst/>
          </a:prstGeom>
        </p:spPr>
        <p:txBody>
          <a:bodyPr/>
          <a:lstStyle/>
          <a:p>
            <a:pPr/>
            <a:r>
              <a:t>Als je in Google of Pinterest “creativiteit” ingeeft krijg je dit. Heel stereotiep en doet denken aan kleuterschool. Huis-tuin en keuken creativiteit.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7" name="Shape 447"/>
          <p:cNvSpPr/>
          <p:nvPr>
            <p:ph type="sldImg"/>
          </p:nvPr>
        </p:nvSpPr>
        <p:spPr>
          <a:prstGeom prst="rect">
            <a:avLst/>
          </a:prstGeom>
        </p:spPr>
        <p:txBody>
          <a:bodyPr/>
          <a:lstStyle/>
          <a:p>
            <a:pPr/>
          </a:p>
        </p:txBody>
      </p:sp>
      <p:sp>
        <p:nvSpPr>
          <p:cNvPr id="448" name="Shape 448"/>
          <p:cNvSpPr/>
          <p:nvPr>
            <p:ph type="body" sz="quarter" idx="1"/>
          </p:nvPr>
        </p:nvSpPr>
        <p:spPr>
          <a:prstGeom prst="rect">
            <a:avLst/>
          </a:prstGeom>
        </p:spPr>
        <p:txBody>
          <a:bodyPr/>
          <a:lstStyle/>
          <a:p>
            <a:pPr/>
            <a:r>
              <a:t>Is dit creatief? Waarom? Verrassend, leuk, surprise,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6" name="Shape 456"/>
          <p:cNvSpPr/>
          <p:nvPr>
            <p:ph type="sldImg"/>
          </p:nvPr>
        </p:nvSpPr>
        <p:spPr>
          <a:prstGeom prst="rect">
            <a:avLst/>
          </a:prstGeom>
        </p:spPr>
        <p:txBody>
          <a:bodyPr/>
          <a:lstStyle/>
          <a:p>
            <a:pPr/>
          </a:p>
        </p:txBody>
      </p:sp>
      <p:sp>
        <p:nvSpPr>
          <p:cNvPr id="457" name="Shape 457"/>
          <p:cNvSpPr/>
          <p:nvPr>
            <p:ph type="body" sz="quarter" idx="1"/>
          </p:nvPr>
        </p:nvSpPr>
        <p:spPr>
          <a:prstGeom prst="rect">
            <a:avLst/>
          </a:prstGeom>
        </p:spPr>
        <p:txBody>
          <a:bodyPr/>
          <a:lstStyle/>
          <a:p>
            <a:pPr/>
            <a:r>
              <a:t>Idem &gt; associatie &gt; vormelijk en functioneel</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5" name="Shape 465"/>
          <p:cNvSpPr/>
          <p:nvPr>
            <p:ph type="sldImg"/>
          </p:nvPr>
        </p:nvSpPr>
        <p:spPr>
          <a:prstGeom prst="rect">
            <a:avLst/>
          </a:prstGeom>
        </p:spPr>
        <p:txBody>
          <a:bodyPr/>
          <a:lstStyle/>
          <a:p>
            <a:pPr/>
          </a:p>
        </p:txBody>
      </p:sp>
      <p:sp>
        <p:nvSpPr>
          <p:cNvPr id="466" name="Shape 466"/>
          <p:cNvSpPr/>
          <p:nvPr>
            <p:ph type="body" sz="quarter" idx="1"/>
          </p:nvPr>
        </p:nvSpPr>
        <p:spPr>
          <a:prstGeom prst="rect">
            <a:avLst/>
          </a:prstGeom>
        </p:spPr>
        <p:txBody>
          <a:bodyPr/>
          <a:lstStyle/>
          <a:p>
            <a:pPr/>
            <a:r>
              <a:t>Guerrilla marketing: gebruik maken van een item in de omgeving om reclame te maken voor iets. In dit geval een thee-merk. Elementen die ervoor zorgen dat dit goed werkt; origineel, verrassend, innovatief,…</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4" name="Shape 474"/>
          <p:cNvSpPr/>
          <p:nvPr>
            <p:ph type="sldImg"/>
          </p:nvPr>
        </p:nvSpPr>
        <p:spPr>
          <a:prstGeom prst="rect">
            <a:avLst/>
          </a:prstGeom>
        </p:spPr>
        <p:txBody>
          <a:bodyPr/>
          <a:lstStyle/>
          <a:p>
            <a:pPr/>
          </a:p>
        </p:txBody>
      </p:sp>
      <p:sp>
        <p:nvSpPr>
          <p:cNvPr id="475" name="Shape 475"/>
          <p:cNvSpPr/>
          <p:nvPr>
            <p:ph type="body" sz="quarter" idx="1"/>
          </p:nvPr>
        </p:nvSpPr>
        <p:spPr>
          <a:prstGeom prst="rect">
            <a:avLst/>
          </a:prstGeom>
        </p:spPr>
        <p:txBody>
          <a:bodyPr/>
          <a:lstStyle/>
          <a:p>
            <a:pPr/>
            <a:r>
              <a:t>Ook in IT worden creatieve oplossingen aangeboden; google translate gebruikt camera om teksten synchroon te vertalen. Qua usability heel goed + creatief.</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Shape 218"/>
          <p:cNvSpPr/>
          <p:nvPr>
            <p:ph type="sldImg"/>
          </p:nvPr>
        </p:nvSpPr>
        <p:spPr>
          <a:prstGeom prst="rect">
            <a:avLst/>
          </a:prstGeom>
        </p:spPr>
        <p:txBody>
          <a:bodyPr/>
          <a:lstStyle/>
          <a:p>
            <a:pPr/>
          </a:p>
        </p:txBody>
      </p:sp>
      <p:sp>
        <p:nvSpPr>
          <p:cNvPr id="219" name="Shape 219"/>
          <p:cNvSpPr/>
          <p:nvPr>
            <p:ph type="body" sz="quarter" idx="1"/>
          </p:nvPr>
        </p:nvSpPr>
        <p:spPr>
          <a:prstGeom prst="rect">
            <a:avLst/>
          </a:prstGeom>
        </p:spPr>
        <p:txBody>
          <a:bodyPr/>
          <a:lstStyle/>
          <a:p>
            <a:pPr/>
            <a:r>
              <a:t>Payconic</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3" name="Shape 483"/>
          <p:cNvSpPr/>
          <p:nvPr>
            <p:ph type="sldImg"/>
          </p:nvPr>
        </p:nvSpPr>
        <p:spPr>
          <a:prstGeom prst="rect">
            <a:avLst/>
          </a:prstGeom>
        </p:spPr>
        <p:txBody>
          <a:bodyPr/>
          <a:lstStyle/>
          <a:p>
            <a:pPr/>
          </a:p>
        </p:txBody>
      </p:sp>
      <p:sp>
        <p:nvSpPr>
          <p:cNvPr id="484" name="Shape 484"/>
          <p:cNvSpPr/>
          <p:nvPr>
            <p:ph type="body" sz="quarter" idx="1"/>
          </p:nvPr>
        </p:nvSpPr>
        <p:spPr>
          <a:prstGeom prst="rect">
            <a:avLst/>
          </a:prstGeom>
        </p:spPr>
        <p:txBody>
          <a:bodyPr/>
          <a:lstStyle/>
          <a:p>
            <a:pPr/>
            <a:r>
              <a:rPr u="sng">
                <a:hlinkClick r:id="rId3" invalidUrl="" action="" tgtFrame="" tooltip="" history="1" highlightClick="0" endSnd="0"/>
              </a:rPr>
              <a:t>https://www.farmsmart.co/our-app</a:t>
            </a:r>
            <a:r>
              <a:t> - APP die advies geeft aan boeren (meestal in ontwikkelingslanden) om hun oogst te optimaliseren. Creatief; probleemoplossend &amp; vernieuwend</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5" name="Shape 505"/>
          <p:cNvSpPr/>
          <p:nvPr>
            <p:ph type="sldImg"/>
          </p:nvPr>
        </p:nvSpPr>
        <p:spPr>
          <a:prstGeom prst="rect">
            <a:avLst/>
          </a:prstGeom>
        </p:spPr>
        <p:txBody>
          <a:bodyPr/>
          <a:lstStyle/>
          <a:p>
            <a:pPr/>
          </a:p>
        </p:txBody>
      </p:sp>
      <p:sp>
        <p:nvSpPr>
          <p:cNvPr id="506" name="Shape 506"/>
          <p:cNvSpPr/>
          <p:nvPr>
            <p:ph type="body" sz="quarter" idx="1"/>
          </p:nvPr>
        </p:nvSpPr>
        <p:spPr>
          <a:prstGeom prst="rect">
            <a:avLst/>
          </a:prstGeom>
        </p:spPr>
        <p:txBody>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https://mycreativetype.com/</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1" name="Shape 511"/>
          <p:cNvSpPr/>
          <p:nvPr>
            <p:ph type="sldImg"/>
          </p:nvPr>
        </p:nvSpPr>
        <p:spPr>
          <a:prstGeom prst="rect">
            <a:avLst/>
          </a:prstGeom>
        </p:spPr>
        <p:txBody>
          <a:bodyPr/>
          <a:lstStyle/>
          <a:p>
            <a:pPr/>
          </a:p>
        </p:txBody>
      </p:sp>
      <p:sp>
        <p:nvSpPr>
          <p:cNvPr id="512" name="Shape 512"/>
          <p:cNvSpPr/>
          <p:nvPr>
            <p:ph type="body" sz="quarter" idx="1"/>
          </p:nvPr>
        </p:nvSpPr>
        <p:spPr>
          <a:prstGeom prst="rect">
            <a:avLst/>
          </a:prstGeom>
        </p:spPr>
        <p:txBody>
          <a:bodyPr/>
          <a:lstStyle/>
          <a:p>
            <a:pPr/>
            <a:r>
              <a:t>Toeval, vuur maken werd misschien ontdekt doordat iemand kwaad een steen weg gooide en die vonken maakte.</a:t>
            </a:r>
            <a:br/>
            <a:r>
              <a:t>Persoonlijk ervaring is de vijver waaruit je ideeën kan vissen. Hoe groter de vijver, hoe meer kans op originele oplossingen.</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7" name="Shape 517"/>
          <p:cNvSpPr/>
          <p:nvPr>
            <p:ph type="sldImg"/>
          </p:nvPr>
        </p:nvSpPr>
        <p:spPr>
          <a:prstGeom prst="rect">
            <a:avLst/>
          </a:prstGeom>
        </p:spPr>
        <p:txBody>
          <a:bodyPr/>
          <a:lstStyle/>
          <a:p>
            <a:pPr/>
          </a:p>
        </p:txBody>
      </p:sp>
      <p:sp>
        <p:nvSpPr>
          <p:cNvPr id="518" name="Shape 518"/>
          <p:cNvSpPr/>
          <p:nvPr>
            <p:ph type="body" sz="quarter" idx="1"/>
          </p:nvPr>
        </p:nvSpPr>
        <p:spPr>
          <a:prstGeom prst="rect">
            <a:avLst/>
          </a:prstGeom>
        </p:spPr>
        <p:txBody>
          <a:bodyPr/>
          <a:lstStyle/>
          <a:p>
            <a:pPr/>
            <a:r>
              <a:t>Behoeftes; de vraag stellen is belangrijk. Dit is altijd het beginpunt. Je mag dus niet zeggen dat iets niet kan.</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7" name="Shape 527"/>
          <p:cNvSpPr/>
          <p:nvPr>
            <p:ph type="sldImg"/>
          </p:nvPr>
        </p:nvSpPr>
        <p:spPr>
          <a:prstGeom prst="rect">
            <a:avLst/>
          </a:prstGeom>
        </p:spPr>
        <p:txBody>
          <a:bodyPr/>
          <a:lstStyle/>
          <a:p>
            <a:pPr/>
          </a:p>
        </p:txBody>
      </p:sp>
      <p:sp>
        <p:nvSpPr>
          <p:cNvPr id="528" name="Shape 528"/>
          <p:cNvSpPr/>
          <p:nvPr>
            <p:ph type="body" sz="quarter" idx="1"/>
          </p:nvPr>
        </p:nvSpPr>
        <p:spPr>
          <a:prstGeom prst="rect">
            <a:avLst/>
          </a:prstGeom>
        </p:spPr>
        <p:txBody>
          <a:bodyPr/>
          <a:lstStyle/>
          <a:p>
            <a:pPr/>
            <a:r>
              <a:t>Soms ga je slapen met een probleem en heb je ’s morgens de oplossing. Als je bewust over iets piekert komt de oplossing meestal niet, maar als je op de trein naar huis door het raam staart, kan je ineens een aha-erlebnis hebben.</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6" name="Shape 536"/>
          <p:cNvSpPr/>
          <p:nvPr>
            <p:ph type="sldImg"/>
          </p:nvPr>
        </p:nvSpPr>
        <p:spPr>
          <a:prstGeom prst="rect">
            <a:avLst/>
          </a:prstGeom>
        </p:spPr>
        <p:txBody>
          <a:bodyPr/>
          <a:lstStyle/>
          <a:p>
            <a:pPr/>
          </a:p>
        </p:txBody>
      </p:sp>
      <p:sp>
        <p:nvSpPr>
          <p:cNvPr id="537" name="Shape 537"/>
          <p:cNvSpPr/>
          <p:nvPr>
            <p:ph type="body" sz="quarter" idx="1"/>
          </p:nvPr>
        </p:nvSpPr>
        <p:spPr>
          <a:prstGeom prst="rect">
            <a:avLst/>
          </a:prstGeom>
        </p:spPr>
        <p:txBody>
          <a:bodyPr/>
          <a:lstStyle/>
          <a:p>
            <a:pPr/>
            <a:r>
              <a:rPr u="sng">
                <a:hlinkClick r:id="rId3" invalidUrl="" action="" tgtFrame="" tooltip="" history="1" highlightClick="0" endSnd="0"/>
              </a:rPr>
              <a:t>https://www.ted.com/playlists/20/where_do_ideas_come_from</a:t>
            </a:r>
          </a:p>
          <a:p>
            <a:pPr/>
          </a:p>
          <a:p>
            <a:pPr/>
            <a:r>
              <a:t>where do good ideas come from - 3:30 t.e.m. einde</a:t>
            </a:r>
          </a:p>
          <a:p>
            <a:pPr/>
          </a:p>
          <a:p>
            <a:pPr/>
            <a:r>
              <a:t>Vraag: Een idee is een netwerk. Leg uit. </a:t>
            </a:r>
            <a:br/>
            <a:r>
              <a:t>Antwoord: Je hersenen maken connecties, nieuwe combinaties om problemen op te lossen. Zoals de couveuse gemaakt uit auto-onderdelen. Dit idee komt tot stand door mogelijk eerst dure couveuse te sturen en dan te merken dat ze snel stuk gaan en niet gemaakt kunnen worden…</a:t>
            </a:r>
          </a:p>
          <a:p>
            <a:pPr/>
          </a:p>
          <a:p>
            <a:pPr/>
            <a:r>
              <a:t>Vraag: Kevin Dunbar deed onderzoek naar hoe ideeën tot stand komen; door gesprekken op te nemen van wetenschappers. Wat was zijn conclusie?</a:t>
            </a:r>
            <a:br/>
            <a:r>
              <a:t>Antwoord: Vaak kwamen de goede ideeën tot stand bij het bespreken van fouten, tijdens meetings en in overleg met de collega’s. Niet terwijl ze alleen bezig waren in hun labo. Je maakt zo een plaats waar mensen kunnen ping-pongen over ideeën.</a:t>
            </a:r>
          </a:p>
          <a:p>
            <a:pPr/>
          </a:p>
          <a:p>
            <a:pPr/>
            <a:r>
              <a:t>Vraag: Steven Johnson spreekt over “connecting versus protecting”. Denk aan het verhaal over het ontstaan van GPS. Wat kan het gevolg zijn van het openstellen van technologie?</a:t>
            </a:r>
            <a:br/>
            <a:r>
              <a:t>Antwoord: Het publiek maken van kennis kan leiden tot nieuwe toepassingen en ideeën. Reagan maakte na het neerschieten van een Koreaans vliegtuig door Russische Migs waarbij 62 Amerikanen omkwamen de technologie GPS toegankelijk voor civiel gebruik. Het vliegtuig had een foute route gevolgd en was over Rusland gevlogen en werd daarom neergehaald. Om dit te vermijden werd de technologie publiek. Daardoor kunnen we nu GPS gebruiken om overal naar toe te gaan.</a:t>
            </a:r>
          </a:p>
          <a:p>
            <a:pPr/>
          </a:p>
          <a:p>
            <a:pPr/>
            <a:r>
              <a:t>Daarom zal de eerste opdracht ook per twee gebeuren; om te overleggen met je partner.</a:t>
            </a:r>
          </a:p>
          <a:p>
            <a:pPr/>
          </a:p>
          <a:p>
            <a:pPr/>
          </a:p>
          <a:p>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3" name="Shape 543"/>
          <p:cNvSpPr/>
          <p:nvPr>
            <p:ph type="sldImg"/>
          </p:nvPr>
        </p:nvSpPr>
        <p:spPr>
          <a:prstGeom prst="rect">
            <a:avLst/>
          </a:prstGeom>
        </p:spPr>
        <p:txBody>
          <a:bodyPr/>
          <a:lstStyle/>
          <a:p>
            <a:pPr/>
          </a:p>
        </p:txBody>
      </p:sp>
      <p:sp>
        <p:nvSpPr>
          <p:cNvPr id="544" name="Shape 544"/>
          <p:cNvSpPr/>
          <p:nvPr>
            <p:ph type="body" sz="quarter" idx="1"/>
          </p:nvPr>
        </p:nvSpPr>
        <p:spPr>
          <a:prstGeom prst="rect">
            <a:avLst/>
          </a:prstGeom>
        </p:spPr>
        <p:txBody>
          <a:bodyPr/>
          <a:lstStyle/>
          <a:p>
            <a:pPr/>
            <a:r>
              <a:t>Normaal gezien start je vanuit een probleem (typisch voor design thinking)…</a:t>
            </a:r>
          </a:p>
          <a:p>
            <a:pPr/>
            <a:r>
              <a:t>Algemeen probleem: mensen mogen door covid slechts alleen gaan winkelen. Door research komen we te weten dat er heel wat ergernissen zijn, maar het grootste probleem is dat ze de gepaste kleren in de kleedkamer niet kunnen laten zien aan hun beste vriendin (= specifiek probleem). Oplossing: pashokjes die aan de straatkant staan met een zone aansluitend aan het pashokje die de mogelijkheid geeft om te praten met iemand op straat  of videochat met iemand op straat…</a:t>
            </a:r>
          </a:p>
          <a:p>
            <a:pPr/>
            <a:r>
              <a:t>Voor onze opdracht zoeken we een nieuwe app - dus moeten we eerst een probleem creëren.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9" name="Shape 549"/>
          <p:cNvSpPr/>
          <p:nvPr>
            <p:ph type="sldImg"/>
          </p:nvPr>
        </p:nvSpPr>
        <p:spPr>
          <a:prstGeom prst="rect">
            <a:avLst/>
          </a:prstGeom>
        </p:spPr>
        <p:txBody>
          <a:bodyPr/>
          <a:lstStyle/>
          <a:p>
            <a:pPr/>
          </a:p>
        </p:txBody>
      </p:sp>
      <p:sp>
        <p:nvSpPr>
          <p:cNvPr id="550" name="Shape 550"/>
          <p:cNvSpPr/>
          <p:nvPr>
            <p:ph type="body" sz="quarter" idx="1"/>
          </p:nvPr>
        </p:nvSpPr>
        <p:spPr>
          <a:prstGeom prst="rect">
            <a:avLst/>
          </a:prstGeom>
        </p:spPr>
        <p:txBody>
          <a:bodyPr/>
          <a:lstStyle/>
          <a:p>
            <a:pPr/>
            <a:r>
              <a:t>Door creatief te denken maken we nieuwe ideeën aan. Door ze daarna kritisch te bekijken, gaan we selecteren.</a:t>
            </a:r>
            <a:br/>
            <a:r>
              <a:t>Creatief denken is een “onzekere” status in het proces. Door kritisch te denken worden we “zekerder”.  </a:t>
            </a:r>
            <a:br/>
            <a:r>
              <a:t>Elaborate: uitwerken</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0" name="Shape 560"/>
          <p:cNvSpPr/>
          <p:nvPr>
            <p:ph type="sldImg"/>
          </p:nvPr>
        </p:nvSpPr>
        <p:spPr>
          <a:prstGeom prst="rect">
            <a:avLst/>
          </a:prstGeom>
        </p:spPr>
        <p:txBody>
          <a:bodyPr/>
          <a:lstStyle/>
          <a:p>
            <a:pPr/>
          </a:p>
        </p:txBody>
      </p:sp>
      <p:sp>
        <p:nvSpPr>
          <p:cNvPr id="561" name="Shape 561"/>
          <p:cNvSpPr/>
          <p:nvPr>
            <p:ph type="body" sz="quarter" idx="1"/>
          </p:nvPr>
        </p:nvSpPr>
        <p:spPr>
          <a:prstGeom prst="rect">
            <a:avLst/>
          </a:prstGeom>
        </p:spPr>
        <p:txBody>
          <a:bodyPr/>
          <a:lstStyle/>
          <a:p>
            <a:pPr/>
            <a:r>
              <a:t>Relevantie en impact van een idee. Van persoonlijk belang tot wereldschokkend</a:t>
            </a:r>
          </a:p>
          <a:p>
            <a:pPr/>
            <a:r>
              <a:t>Mini-c: persoonlijk niveau en vergaren van nieuwe inzichten (experimenteren met verven, nieuw programma,…) Huistuin en keuken creativiteit.</a:t>
            </a:r>
            <a:br/>
            <a:r>
              <a:t>Zelf maak ik websites en vaak leg ik me op een nieuwe technologie te gebruiken om mezelf te blijven ontplooien. Dit groeit soms door tot een Little-c: als ik een methode ontdek die voor meerdere klanten interessant is.</a:t>
            </a:r>
          </a:p>
          <a:p>
            <a:pPr/>
            <a:r>
              <a:t>Little-c: persoonlijk en directe omgeving (Mama vindt dat kinderen teveel schermtijd hebben - (automatisch) limiteren tot 15min./dag)</a:t>
            </a:r>
          </a:p>
          <a:p>
            <a:pPr/>
            <a:r>
              <a:t>Pro-c: op een professioneel vlak of grotere groep - groter effect (Time-mamangement tool ontwikkelen voor een bedrijf. Trello of Jira ontwikkelen om werk te organiseren)</a:t>
            </a:r>
          </a:p>
          <a:p>
            <a:pPr/>
            <a:r>
              <a:t>Big-C: creativiteit tot stand gekomen door uitzonderlijke mensen met een immense invloed (GPS)</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5" name="Shape 575"/>
          <p:cNvSpPr/>
          <p:nvPr>
            <p:ph type="sldImg"/>
          </p:nvPr>
        </p:nvSpPr>
        <p:spPr>
          <a:prstGeom prst="rect">
            <a:avLst/>
          </a:prstGeom>
        </p:spPr>
        <p:txBody>
          <a:bodyPr/>
          <a:lstStyle/>
          <a:p>
            <a:pPr/>
          </a:p>
        </p:txBody>
      </p:sp>
      <p:sp>
        <p:nvSpPr>
          <p:cNvPr id="576" name="Shape 576"/>
          <p:cNvSpPr/>
          <p:nvPr>
            <p:ph type="body" sz="quarter" idx="1"/>
          </p:nvPr>
        </p:nvSpPr>
        <p:spPr>
          <a:prstGeom prst="rect">
            <a:avLst/>
          </a:prstGeom>
        </p:spPr>
        <p:txBody>
          <a:bodyPr/>
          <a:lstStyle/>
          <a:p>
            <a:pPr/>
            <a:r>
              <a:t>1+1 = 3 associatie // boodschappen trolley en ouderwetse reiskoffer = reiskoffer op wieltjes // google navigatie + community = waze // gewone auto op benzine + batterij = elektrische auto</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Stocard</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6" name="Shape 586"/>
          <p:cNvSpPr/>
          <p:nvPr>
            <p:ph type="sldImg"/>
          </p:nvPr>
        </p:nvSpPr>
        <p:spPr>
          <a:prstGeom prst="rect">
            <a:avLst/>
          </a:prstGeom>
        </p:spPr>
        <p:txBody>
          <a:bodyPr/>
          <a:lstStyle/>
          <a:p>
            <a:pPr/>
          </a:p>
        </p:txBody>
      </p:sp>
      <p:sp>
        <p:nvSpPr>
          <p:cNvPr id="587" name="Shape 587"/>
          <p:cNvSpPr/>
          <p:nvPr>
            <p:ph type="body" sz="quarter" idx="1"/>
          </p:nvPr>
        </p:nvSpPr>
        <p:spPr>
          <a:prstGeom prst="rect">
            <a:avLst/>
          </a:prstGeom>
        </p:spPr>
        <p:txBody>
          <a:bodyPr/>
          <a:lstStyle/>
          <a:p>
            <a:pPr/>
            <a:r>
              <a:t>Associatie techniek: start met een woord en ga verder op dit woord; druiven - wijn - feestje - vrienden - plezier,…</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6" name="Shape 596"/>
          <p:cNvSpPr/>
          <p:nvPr>
            <p:ph type="sldImg"/>
          </p:nvPr>
        </p:nvSpPr>
        <p:spPr>
          <a:prstGeom prst="rect">
            <a:avLst/>
          </a:prstGeom>
        </p:spPr>
        <p:txBody>
          <a:bodyPr/>
          <a:lstStyle/>
          <a:p>
            <a:pPr/>
          </a:p>
        </p:txBody>
      </p:sp>
      <p:sp>
        <p:nvSpPr>
          <p:cNvPr id="597" name="Shape 597"/>
          <p:cNvSpPr/>
          <p:nvPr>
            <p:ph type="body" sz="quarter" idx="1"/>
          </p:nvPr>
        </p:nvSpPr>
        <p:spPr>
          <a:prstGeom prst="rect">
            <a:avLst/>
          </a:prstGeom>
        </p:spPr>
        <p:txBody>
          <a:bodyPr/>
          <a:lstStyle/>
          <a:p>
            <a:pPr/>
            <a:r>
              <a:t>De oplossing vindt je vaak door problemen te maken; meer online diensten aanbieden of deze promoten. Bijvoorbeeld banken doen dat door deze gratis aan te bieden en geld te vragen voor een rekening waarbij je nog naar het loket kan komen.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Waze - verschil met Google Maps? &gt; grafisch en community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Shape 242"/>
          <p:cNvSpPr/>
          <p:nvPr>
            <p:ph type="sldImg"/>
          </p:nvPr>
        </p:nvSpPr>
        <p:spPr>
          <a:prstGeom prst="rect">
            <a:avLst/>
          </a:prstGeom>
        </p:spPr>
        <p:txBody>
          <a:bodyPr/>
          <a:lstStyle/>
          <a:p>
            <a:pPr/>
          </a:p>
        </p:txBody>
      </p:sp>
      <p:sp>
        <p:nvSpPr>
          <p:cNvPr id="243" name="Shape 243"/>
          <p:cNvSpPr/>
          <p:nvPr>
            <p:ph type="body" sz="quarter" idx="1"/>
          </p:nvPr>
        </p:nvSpPr>
        <p:spPr>
          <a:prstGeom prst="rect">
            <a:avLst/>
          </a:prstGeom>
        </p:spPr>
        <p:txBody>
          <a:bodyPr/>
          <a:lstStyle/>
          <a:p>
            <a:pPr/>
            <a:r>
              <a:t>handig - biedt een betere oplossing voor een bestaand probleem</a:t>
            </a:r>
          </a:p>
          <a:p>
            <a:pPr/>
            <a:r>
              <a:t>simpel, overzichtelijk, snel en betrouwbaar</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r>
              <a:t>Deze slide wordt wel eens verguisd op het web, maar je kan hem wel gebruiken om de verschillen uit te leggen. Usability is wel een essentieel onderdeel van UX!</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Shape 260"/>
          <p:cNvSpPr/>
          <p:nvPr>
            <p:ph type="sldImg"/>
          </p:nvPr>
        </p:nvSpPr>
        <p:spPr>
          <a:prstGeom prst="rect">
            <a:avLst/>
          </a:prstGeom>
        </p:spPr>
        <p:txBody>
          <a:bodyPr/>
          <a:lstStyle/>
          <a:p>
            <a:pPr/>
          </a:p>
        </p:txBody>
      </p:sp>
      <p:sp>
        <p:nvSpPr>
          <p:cNvPr id="261" name="Shape 261"/>
          <p:cNvSpPr/>
          <p:nvPr>
            <p:ph type="body" sz="quarter" idx="1"/>
          </p:nvPr>
        </p:nvSpPr>
        <p:spPr>
          <a:prstGeom prst="rect">
            <a:avLst/>
          </a:prstGeom>
        </p:spPr>
        <p:txBody>
          <a:bodyPr/>
          <a:lstStyle/>
          <a:p>
            <a:pPr/>
            <a:r>
              <a:t>Deze quote van Steve Jobs toont aan dat design niet enkel mooi moet zijn, maar ook functioneel. </a:t>
            </a:r>
            <a:br/>
            <a:r>
              <a:t>Het maakt duidelijk dat design bijdraagt aan het gebruiksgemak.</a:t>
            </a:r>
          </a:p>
          <a:p>
            <a:pPr/>
            <a:r>
              <a:t>Een mooi gelay-oute website die niet handig is in gebruik, zal geen succes worden. </a:t>
            </a:r>
            <a:br/>
            <a:r>
              <a:t>Een handige app die er grafisch niet goed uitziet, zal niet professioneel overkomen.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Shape 299"/>
          <p:cNvSpPr/>
          <p:nvPr>
            <p:ph type="sldImg"/>
          </p:nvPr>
        </p:nvSpPr>
        <p:spPr>
          <a:prstGeom prst="rect">
            <a:avLst/>
          </a:prstGeom>
        </p:spPr>
        <p:txBody>
          <a:bodyPr/>
          <a:lstStyle/>
          <a:p>
            <a:pPr/>
          </a:p>
        </p:txBody>
      </p:sp>
      <p:sp>
        <p:nvSpPr>
          <p:cNvPr id="300" name="Shape 300"/>
          <p:cNvSpPr/>
          <p:nvPr>
            <p:ph type="body" sz="quarter" idx="1"/>
          </p:nvPr>
        </p:nvSpPr>
        <p:spPr>
          <a:prstGeom prst="rect">
            <a:avLst/>
          </a:prstGeom>
        </p:spPr>
        <p:txBody>
          <a:bodyPr/>
          <a:lstStyle/>
          <a:p>
            <a:pPr/>
            <a:r>
              <a:t>Hoe overtuig je mensen om een huis / appartement te huren? Wat zijn de valkuilen en hoe vang je die op? Welke nadelen heeft AIRBNB tegenover gewone hotels? Welke voordelen?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Shape 312"/>
          <p:cNvSpPr/>
          <p:nvPr>
            <p:ph type="sldImg"/>
          </p:nvPr>
        </p:nvSpPr>
        <p:spPr>
          <a:prstGeom prst="rect">
            <a:avLst/>
          </a:prstGeom>
        </p:spPr>
        <p:txBody>
          <a:bodyPr/>
          <a:lstStyle/>
          <a:p>
            <a:pPr/>
          </a:p>
        </p:txBody>
      </p:sp>
      <p:sp>
        <p:nvSpPr>
          <p:cNvPr id="313" name="Shape 313"/>
          <p:cNvSpPr/>
          <p:nvPr>
            <p:ph type="body" sz="quarter" idx="1"/>
          </p:nvPr>
        </p:nvSpPr>
        <p:spPr>
          <a:prstGeom prst="rect">
            <a:avLst/>
          </a:prstGeom>
        </p:spPr>
        <p:txBody>
          <a:bodyPr/>
          <a:lstStyle/>
          <a:p>
            <a:pPr/>
            <a:r>
              <a:t>Hoe overtuig je mensen om een UBER te gebruiken? Wat zijn de valkuilen en hoe vang je die op? Welke nadelen heeft UBER tegenover gewone taxis? Welke voordelen?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INTRO">
    <p:spTree>
      <p:nvGrpSpPr>
        <p:cNvPr id="1" name=""/>
        <p:cNvGrpSpPr/>
        <p:nvPr/>
      </p:nvGrpSpPr>
      <p:grpSpPr>
        <a:xfrm>
          <a:off x="0" y="0"/>
          <a:ext cx="0" cy="0"/>
          <a:chOff x="0" y="0"/>
          <a:chExt cx="0" cy="0"/>
        </a:xfrm>
      </p:grpSpPr>
      <p:pic>
        <p:nvPicPr>
          <p:cNvPr id="16" name="Afbeelding" descr="Afbeelding"/>
          <p:cNvPicPr>
            <a:picLocks noChangeAspect="1"/>
          </p:cNvPicPr>
          <p:nvPr/>
        </p:nvPicPr>
        <p:blipFill>
          <a:blip r:embed="rId2">
            <a:extLst/>
          </a:blip>
          <a:stretch>
            <a:fillRect/>
          </a:stretch>
        </p:blipFill>
        <p:spPr>
          <a:xfrm>
            <a:off x="0" y="0"/>
            <a:ext cx="13004800" cy="9753600"/>
          </a:xfrm>
          <a:prstGeom prst="rect">
            <a:avLst/>
          </a:prstGeom>
          <a:ln w="12700">
            <a:miter lim="400000"/>
          </a:ln>
        </p:spPr>
      </p:pic>
      <p:sp>
        <p:nvSpPr>
          <p:cNvPr id="17" name="Titeltekst"/>
          <p:cNvSpPr txBox="1"/>
          <p:nvPr>
            <p:ph type="title"/>
          </p:nvPr>
        </p:nvSpPr>
        <p:spPr>
          <a:xfrm>
            <a:off x="1515541" y="3610669"/>
            <a:ext cx="9973718" cy="1784301"/>
          </a:xfrm>
          <a:prstGeom prst="rect">
            <a:avLst/>
          </a:prstGeom>
        </p:spPr>
        <p:txBody>
          <a:bodyPr/>
          <a:lstStyle>
            <a:lvl1pPr algn="ctr">
              <a:defRPr sz="8000">
                <a:solidFill>
                  <a:srgbClr val="FFFFFF"/>
                </a:solidFill>
              </a:defRPr>
            </a:lvl1pPr>
          </a:lstStyle>
          <a:p>
            <a:pPr/>
            <a:r>
              <a:t>Titeltekst</a:t>
            </a:r>
          </a:p>
        </p:txBody>
      </p:sp>
      <p:pic>
        <p:nvPicPr>
          <p:cNvPr id="18"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19" name="Rechthoek"/>
          <p:cNvSpPr/>
          <p:nvPr/>
        </p:nvSpPr>
        <p:spPr>
          <a:xfrm>
            <a:off x="-7040" y="9239250"/>
            <a:ext cx="13018881" cy="520700"/>
          </a:xfrm>
          <a:prstGeom prst="rect">
            <a:avLst/>
          </a:prstGeom>
          <a:solidFill>
            <a:srgbClr val="000000"/>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20" name="Afbeelding" descr="Afbeelding"/>
          <p:cNvPicPr>
            <a:picLocks noChangeAspect="1"/>
          </p:cNvPicPr>
          <p:nvPr/>
        </p:nvPicPr>
        <p:blipFill>
          <a:blip r:embed="rId4">
            <a:extLst/>
          </a:blip>
          <a:stretch>
            <a:fillRect/>
          </a:stretch>
        </p:blipFill>
        <p:spPr>
          <a:xfrm>
            <a:off x="9042937" y="9239250"/>
            <a:ext cx="3988486" cy="520700"/>
          </a:xfrm>
          <a:prstGeom prst="rect">
            <a:avLst/>
          </a:prstGeom>
          <a:ln w="12700">
            <a:miter lim="400000"/>
          </a:ln>
        </p:spPr>
      </p:pic>
      <p:sp>
        <p:nvSpPr>
          <p:cNvPr id="21"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22" name="Dianumm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el - boven">
    <p:spTree>
      <p:nvGrpSpPr>
        <p:cNvPr id="1" name=""/>
        <p:cNvGrpSpPr/>
        <p:nvPr/>
      </p:nvGrpSpPr>
      <p:grpSpPr>
        <a:xfrm>
          <a:off x="0" y="0"/>
          <a:ext cx="0" cy="0"/>
          <a:chOff x="0" y="0"/>
          <a:chExt cx="0" cy="0"/>
        </a:xfrm>
      </p:grpSpPr>
      <p:sp>
        <p:nvSpPr>
          <p:cNvPr id="120" name="Titeltekst"/>
          <p:cNvSpPr txBox="1"/>
          <p:nvPr>
            <p:ph type="title"/>
          </p:nvPr>
        </p:nvSpPr>
        <p:spPr>
          <a:prstGeom prst="rect">
            <a:avLst/>
          </a:prstGeom>
        </p:spPr>
        <p:txBody>
          <a:bodyPr/>
          <a:lstStyle/>
          <a:p>
            <a:pPr/>
            <a:r>
              <a:t>Titeltekst</a:t>
            </a:r>
          </a:p>
        </p:txBody>
      </p:sp>
      <p:sp>
        <p:nvSpPr>
          <p:cNvPr id="121" name="Dia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el, opsomming en foto">
    <p:spTree>
      <p:nvGrpSpPr>
        <p:cNvPr id="1" name=""/>
        <p:cNvGrpSpPr/>
        <p:nvPr/>
      </p:nvGrpSpPr>
      <p:grpSpPr>
        <a:xfrm>
          <a:off x="0" y="0"/>
          <a:ext cx="0" cy="0"/>
          <a:chOff x="0" y="0"/>
          <a:chExt cx="0" cy="0"/>
        </a:xfrm>
      </p:grpSpPr>
      <p:sp>
        <p:nvSpPr>
          <p:cNvPr id="128" name="Afbeelding"/>
          <p:cNvSpPr/>
          <p:nvPr>
            <p:ph type="pic" idx="21"/>
          </p:nvPr>
        </p:nvSpPr>
        <p:spPr>
          <a:xfrm>
            <a:off x="4086225" y="2586566"/>
            <a:ext cx="9429750" cy="6286501"/>
          </a:xfrm>
          <a:prstGeom prst="rect">
            <a:avLst/>
          </a:prstGeom>
        </p:spPr>
        <p:txBody>
          <a:bodyPr lIns="91439" tIns="45719" rIns="91439" bIns="45719" anchor="t">
            <a:noAutofit/>
          </a:bodyPr>
          <a:lstStyle/>
          <a:p>
            <a:pPr/>
          </a:p>
        </p:txBody>
      </p:sp>
      <p:sp>
        <p:nvSpPr>
          <p:cNvPr id="129" name="Titeltekst"/>
          <p:cNvSpPr txBox="1"/>
          <p:nvPr>
            <p:ph type="title"/>
          </p:nvPr>
        </p:nvSpPr>
        <p:spPr>
          <a:prstGeom prst="rect">
            <a:avLst/>
          </a:prstGeom>
        </p:spPr>
        <p:txBody>
          <a:bodyPr/>
          <a:lstStyle/>
          <a:p>
            <a:pPr/>
            <a:r>
              <a:t>Titeltekst</a:t>
            </a:r>
          </a:p>
        </p:txBody>
      </p:sp>
      <p:sp>
        <p:nvSpPr>
          <p:cNvPr id="130" name="Hoofdtekst - niveau één…"/>
          <p:cNvSpPr txBox="1"/>
          <p:nvPr>
            <p:ph type="body" sz="half" idx="1"/>
          </p:nvPr>
        </p:nvSpPr>
        <p:spPr>
          <a:xfrm>
            <a:off x="952500" y="2590800"/>
            <a:ext cx="5334000" cy="6286500"/>
          </a:xfrm>
          <a:prstGeom prst="rect">
            <a:avLst/>
          </a:prstGeom>
        </p:spPr>
        <p:txBody>
          <a:bodyPr/>
          <a:lstStyle>
            <a:lvl1pPr marL="342900" indent="-342900">
              <a:lnSpc>
                <a:spcPct val="100000"/>
              </a:lnSpc>
              <a:spcBef>
                <a:spcPts val="3200"/>
              </a:spcBef>
              <a:defRPr sz="2800">
                <a:latin typeface="Helvetica Neue"/>
                <a:ea typeface="Helvetica Neue"/>
                <a:cs typeface="Helvetica Neue"/>
                <a:sym typeface="Helvetica Neue"/>
              </a:defRPr>
            </a:lvl1pPr>
            <a:lvl2pPr marL="685800" indent="-342900">
              <a:lnSpc>
                <a:spcPct val="100000"/>
              </a:lnSpc>
              <a:spcBef>
                <a:spcPts val="3200"/>
              </a:spcBef>
              <a:defRPr sz="2800">
                <a:latin typeface="Helvetica Neue"/>
                <a:ea typeface="Helvetica Neue"/>
                <a:cs typeface="Helvetica Neue"/>
                <a:sym typeface="Helvetica Neue"/>
              </a:defRPr>
            </a:lvl2pPr>
            <a:lvl3pPr marL="1028700" indent="-342900">
              <a:lnSpc>
                <a:spcPct val="100000"/>
              </a:lnSpc>
              <a:spcBef>
                <a:spcPts val="3200"/>
              </a:spcBef>
              <a:defRPr sz="2800">
                <a:latin typeface="Helvetica Neue"/>
                <a:ea typeface="Helvetica Neue"/>
                <a:cs typeface="Helvetica Neue"/>
                <a:sym typeface="Helvetica Neue"/>
              </a:defRPr>
            </a:lvl3pPr>
            <a:lvl4pPr marL="1371600" indent="-342900">
              <a:lnSpc>
                <a:spcPct val="100000"/>
              </a:lnSpc>
              <a:spcBef>
                <a:spcPts val="3200"/>
              </a:spcBef>
              <a:defRPr sz="2800">
                <a:latin typeface="Helvetica Neue"/>
                <a:ea typeface="Helvetica Neue"/>
                <a:cs typeface="Helvetica Neue"/>
                <a:sym typeface="Helvetica Neue"/>
              </a:defRPr>
            </a:lvl4pPr>
            <a:lvl5pPr marL="1714500" indent="-342900">
              <a:lnSpc>
                <a:spcPct val="100000"/>
              </a:lnSpc>
              <a:spcBef>
                <a:spcPts val="3200"/>
              </a:spcBef>
              <a:defRPr sz="2800">
                <a:latin typeface="Helvetica Neue"/>
                <a:ea typeface="Helvetica Neue"/>
                <a:cs typeface="Helvetica Neue"/>
                <a:sym typeface="Helvetica Neue"/>
              </a:defRPr>
            </a:lvl5pPr>
          </a:lstStyle>
          <a:p>
            <a:pPr/>
            <a:r>
              <a:t>Hoofdtekst - niveau één</a:t>
            </a:r>
          </a:p>
          <a:p>
            <a:pPr lvl="1"/>
            <a:r>
              <a:t>Hoofdtekst - niveau twee</a:t>
            </a:r>
          </a:p>
          <a:p>
            <a:pPr lvl="2"/>
            <a:r>
              <a:t>Hoofdtekst - niveau drie</a:t>
            </a:r>
          </a:p>
          <a:p>
            <a:pPr lvl="3"/>
            <a:r>
              <a:t>Hoofdtekst - niveau vier</a:t>
            </a:r>
          </a:p>
          <a:p>
            <a:pPr lvl="4"/>
            <a:r>
              <a:t>Hoofdtekst - niveau vijf</a:t>
            </a:r>
          </a:p>
        </p:txBody>
      </p:sp>
      <p:sp>
        <p:nvSpPr>
          <p:cNvPr id="131" name="Dianumm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Opsommingstekens">
    <p:spTree>
      <p:nvGrpSpPr>
        <p:cNvPr id="1" name=""/>
        <p:cNvGrpSpPr/>
        <p:nvPr/>
      </p:nvGrpSpPr>
      <p:grpSpPr>
        <a:xfrm>
          <a:off x="0" y="0"/>
          <a:ext cx="0" cy="0"/>
          <a:chOff x="0" y="0"/>
          <a:chExt cx="0" cy="0"/>
        </a:xfrm>
      </p:grpSpPr>
      <p:sp>
        <p:nvSpPr>
          <p:cNvPr id="138" name="Hoofdtekst - niveau één…"/>
          <p:cNvSpPr txBox="1"/>
          <p:nvPr>
            <p:ph type="body" idx="1"/>
          </p:nvPr>
        </p:nvSpPr>
        <p:spPr>
          <a:xfrm>
            <a:off x="952500" y="1270000"/>
            <a:ext cx="11099800" cy="7213600"/>
          </a:xfrm>
          <a:prstGeom prst="rect">
            <a:avLst/>
          </a:prstGeom>
        </p:spPr>
        <p:txBody>
          <a:bodyPr/>
          <a:lstStyle/>
          <a:p>
            <a:pPr/>
            <a:r>
              <a:t>Hoofdtekst - niveau één</a:t>
            </a:r>
          </a:p>
          <a:p>
            <a:pPr lvl="1"/>
            <a:r>
              <a:t>Hoofdtekst - niveau twee</a:t>
            </a:r>
          </a:p>
          <a:p>
            <a:pPr lvl="2"/>
            <a:r>
              <a:t>Hoofdtekst - niveau drie</a:t>
            </a:r>
          </a:p>
          <a:p>
            <a:pPr lvl="3"/>
            <a:r>
              <a:t>Hoofdtekst - niveau vier</a:t>
            </a:r>
          </a:p>
          <a:p>
            <a:pPr lvl="4"/>
            <a:r>
              <a:t>Hoofdtekst - niveau vijf</a:t>
            </a:r>
          </a:p>
        </p:txBody>
      </p:sp>
      <p:sp>
        <p:nvSpPr>
          <p:cNvPr id="139" name="Dia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to - driemaal">
    <p:spTree>
      <p:nvGrpSpPr>
        <p:cNvPr id="1" name=""/>
        <p:cNvGrpSpPr/>
        <p:nvPr/>
      </p:nvGrpSpPr>
      <p:grpSpPr>
        <a:xfrm>
          <a:off x="0" y="0"/>
          <a:ext cx="0" cy="0"/>
          <a:chOff x="0" y="0"/>
          <a:chExt cx="0" cy="0"/>
        </a:xfrm>
      </p:grpSpPr>
      <p:sp>
        <p:nvSpPr>
          <p:cNvPr id="146" name="Afbeelding"/>
          <p:cNvSpPr/>
          <p:nvPr>
            <p:ph type="pic" sz="quarter" idx="21"/>
          </p:nvPr>
        </p:nvSpPr>
        <p:spPr>
          <a:xfrm>
            <a:off x="6680200" y="5029200"/>
            <a:ext cx="6054748" cy="4038600"/>
          </a:xfrm>
          <a:prstGeom prst="rect">
            <a:avLst/>
          </a:prstGeom>
        </p:spPr>
        <p:txBody>
          <a:bodyPr lIns="91439" tIns="45719" rIns="91439" bIns="45719" anchor="t">
            <a:noAutofit/>
          </a:bodyPr>
          <a:lstStyle/>
          <a:p>
            <a:pPr/>
          </a:p>
        </p:txBody>
      </p:sp>
      <p:sp>
        <p:nvSpPr>
          <p:cNvPr id="147" name="Afbeelding"/>
          <p:cNvSpPr/>
          <p:nvPr>
            <p:ph type="pic" sz="quarter" idx="22"/>
          </p:nvPr>
        </p:nvSpPr>
        <p:spPr>
          <a:xfrm>
            <a:off x="6502400" y="889000"/>
            <a:ext cx="5867400" cy="3911601"/>
          </a:xfrm>
          <a:prstGeom prst="rect">
            <a:avLst/>
          </a:prstGeom>
        </p:spPr>
        <p:txBody>
          <a:bodyPr lIns="91439" tIns="45719" rIns="91439" bIns="45719" anchor="t">
            <a:noAutofit/>
          </a:bodyPr>
          <a:lstStyle/>
          <a:p>
            <a:pPr/>
          </a:p>
        </p:txBody>
      </p:sp>
      <p:sp>
        <p:nvSpPr>
          <p:cNvPr id="148" name="Afbeelding"/>
          <p:cNvSpPr/>
          <p:nvPr>
            <p:ph type="pic" idx="23"/>
          </p:nvPr>
        </p:nvSpPr>
        <p:spPr>
          <a:xfrm>
            <a:off x="-2374900" y="889000"/>
            <a:ext cx="11982450" cy="7988300"/>
          </a:xfrm>
          <a:prstGeom prst="rect">
            <a:avLst/>
          </a:prstGeom>
        </p:spPr>
        <p:txBody>
          <a:bodyPr lIns="91439" tIns="45719" rIns="91439" bIns="45719" anchor="t">
            <a:noAutofit/>
          </a:bodyPr>
          <a:lstStyle/>
          <a:p>
            <a:pPr/>
          </a:p>
        </p:txBody>
      </p:sp>
      <p:sp>
        <p:nvSpPr>
          <p:cNvPr id="149" name="Dia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Leeg">
    <p:spTree>
      <p:nvGrpSpPr>
        <p:cNvPr id="1" name=""/>
        <p:cNvGrpSpPr/>
        <p:nvPr/>
      </p:nvGrpSpPr>
      <p:grpSpPr>
        <a:xfrm>
          <a:off x="0" y="0"/>
          <a:ext cx="0" cy="0"/>
          <a:chOff x="0" y="0"/>
          <a:chExt cx="0" cy="0"/>
        </a:xfrm>
      </p:grpSpPr>
      <p:sp>
        <p:nvSpPr>
          <p:cNvPr id="156" name="Dia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INTRO">
    <p:spTree>
      <p:nvGrpSpPr>
        <p:cNvPr id="1" name=""/>
        <p:cNvGrpSpPr/>
        <p:nvPr/>
      </p:nvGrpSpPr>
      <p:grpSpPr>
        <a:xfrm>
          <a:off x="0" y="0"/>
          <a:ext cx="0" cy="0"/>
          <a:chOff x="0" y="0"/>
          <a:chExt cx="0" cy="0"/>
        </a:xfrm>
      </p:grpSpPr>
      <p:pic>
        <p:nvPicPr>
          <p:cNvPr id="163" name="Afbeelding" descr="Afbeelding"/>
          <p:cNvPicPr>
            <a:picLocks noChangeAspect="1"/>
          </p:cNvPicPr>
          <p:nvPr/>
        </p:nvPicPr>
        <p:blipFill>
          <a:blip r:embed="rId2">
            <a:extLst/>
          </a:blip>
          <a:stretch>
            <a:fillRect/>
          </a:stretch>
        </p:blipFill>
        <p:spPr>
          <a:xfrm>
            <a:off x="0" y="0"/>
            <a:ext cx="13004800" cy="9753600"/>
          </a:xfrm>
          <a:prstGeom prst="rect">
            <a:avLst/>
          </a:prstGeom>
          <a:ln w="12700">
            <a:miter lim="400000"/>
          </a:ln>
        </p:spPr>
      </p:pic>
      <p:sp>
        <p:nvSpPr>
          <p:cNvPr id="164" name="Rechthoek"/>
          <p:cNvSpPr/>
          <p:nvPr/>
        </p:nvSpPr>
        <p:spPr>
          <a:xfrm>
            <a:off x="-7040" y="9239250"/>
            <a:ext cx="13018881" cy="520700"/>
          </a:xfrm>
          <a:prstGeom prst="rect">
            <a:avLst/>
          </a:prstGeom>
          <a:solidFill>
            <a:srgbClr val="000000"/>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sp>
        <p:nvSpPr>
          <p:cNvPr id="165" name="Titeltekst"/>
          <p:cNvSpPr txBox="1"/>
          <p:nvPr>
            <p:ph type="title"/>
          </p:nvPr>
        </p:nvSpPr>
        <p:spPr>
          <a:xfrm>
            <a:off x="1515541" y="3610669"/>
            <a:ext cx="9973718" cy="1784301"/>
          </a:xfrm>
          <a:prstGeom prst="rect">
            <a:avLst/>
          </a:prstGeom>
        </p:spPr>
        <p:txBody>
          <a:bodyPr/>
          <a:lstStyle>
            <a:lvl1pPr algn="ctr">
              <a:defRPr sz="8000">
                <a:solidFill>
                  <a:srgbClr val="FFFFFF"/>
                </a:solidFill>
              </a:defRPr>
            </a:lvl1pPr>
          </a:lstStyle>
          <a:p>
            <a:pPr/>
            <a:r>
              <a:t>Titeltekst</a:t>
            </a:r>
          </a:p>
        </p:txBody>
      </p:sp>
      <p:pic>
        <p:nvPicPr>
          <p:cNvPr id="166"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167" name="INTRODUCTIE"/>
          <p:cNvSpPr txBox="1"/>
          <p:nvPr/>
        </p:nvSpPr>
        <p:spPr>
          <a:xfrm>
            <a:off x="4843856" y="9309099"/>
            <a:ext cx="3988487"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defRPr>
                <a:solidFill>
                  <a:srgbClr val="FFFFFF"/>
                </a:solidFill>
              </a:defRPr>
            </a:pPr>
            <a:r>
              <a:t>INTRODUCTIE</a:t>
            </a:r>
          </a:p>
        </p:txBody>
      </p:sp>
      <p:pic>
        <p:nvPicPr>
          <p:cNvPr id="168" name="Afbeelding" descr="Afbeelding"/>
          <p:cNvPicPr>
            <a:picLocks noChangeAspect="1"/>
          </p:cNvPicPr>
          <p:nvPr/>
        </p:nvPicPr>
        <p:blipFill>
          <a:blip r:embed="rId4">
            <a:extLst/>
          </a:blip>
          <a:stretch>
            <a:fillRect/>
          </a:stretch>
        </p:blipFill>
        <p:spPr>
          <a:xfrm>
            <a:off x="9042937" y="9239250"/>
            <a:ext cx="3988486" cy="520700"/>
          </a:xfrm>
          <a:prstGeom prst="rect">
            <a:avLst/>
          </a:prstGeom>
          <a:ln w="12700">
            <a:miter lim="400000"/>
          </a:ln>
        </p:spPr>
      </p:pic>
      <p:sp>
        <p:nvSpPr>
          <p:cNvPr id="169"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170" name="Dianumm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el en ondertitel">
    <p:spTree>
      <p:nvGrpSpPr>
        <p:cNvPr id="1" name=""/>
        <p:cNvGrpSpPr/>
        <p:nvPr/>
      </p:nvGrpSpPr>
      <p:grpSpPr>
        <a:xfrm>
          <a:off x="0" y="0"/>
          <a:ext cx="0" cy="0"/>
          <a:chOff x="0" y="0"/>
          <a:chExt cx="0" cy="0"/>
        </a:xfrm>
      </p:grpSpPr>
      <p:pic>
        <p:nvPicPr>
          <p:cNvPr id="29" name="Afbeelding" descr="Afbeelding"/>
          <p:cNvPicPr>
            <a:picLocks noChangeAspect="1"/>
          </p:cNvPicPr>
          <p:nvPr/>
        </p:nvPicPr>
        <p:blipFill>
          <a:blip r:embed="rId2">
            <a:extLst/>
          </a:blip>
          <a:stretch>
            <a:fillRect/>
          </a:stretch>
        </p:blipFill>
        <p:spPr>
          <a:xfrm>
            <a:off x="0" y="0"/>
            <a:ext cx="13004800" cy="9753600"/>
          </a:xfrm>
          <a:prstGeom prst="rect">
            <a:avLst/>
          </a:prstGeom>
          <a:ln w="12700">
            <a:miter lim="400000"/>
          </a:ln>
        </p:spPr>
      </p:pic>
      <p:sp>
        <p:nvSpPr>
          <p:cNvPr id="30" name="Rechthoek"/>
          <p:cNvSpPr/>
          <p:nvPr/>
        </p:nvSpPr>
        <p:spPr>
          <a:xfrm>
            <a:off x="-56498" y="9254041"/>
            <a:ext cx="13117796" cy="553843"/>
          </a:xfrm>
          <a:prstGeom prst="rect">
            <a:avLst/>
          </a:prstGeom>
          <a:solidFill>
            <a:srgbClr val="FFFFFF"/>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sp>
        <p:nvSpPr>
          <p:cNvPr id="31" name="Titeltekst"/>
          <p:cNvSpPr txBox="1"/>
          <p:nvPr>
            <p:ph type="title"/>
          </p:nvPr>
        </p:nvSpPr>
        <p:spPr>
          <a:xfrm>
            <a:off x="1714500" y="376683"/>
            <a:ext cx="9973717" cy="1679180"/>
          </a:xfrm>
          <a:prstGeom prst="rect">
            <a:avLst/>
          </a:prstGeom>
        </p:spPr>
        <p:txBody>
          <a:bodyPr anchor="b"/>
          <a:lstStyle/>
          <a:p>
            <a:pPr/>
            <a:r>
              <a:t>Titeltekst</a:t>
            </a:r>
          </a:p>
        </p:txBody>
      </p:sp>
      <p:sp>
        <p:nvSpPr>
          <p:cNvPr id="32" name="Hoofdtekst - niveau één…"/>
          <p:cNvSpPr txBox="1"/>
          <p:nvPr>
            <p:ph type="body" sz="half" idx="1"/>
          </p:nvPr>
        </p:nvSpPr>
        <p:spPr>
          <a:xfrm>
            <a:off x="1790700" y="2360910"/>
            <a:ext cx="9821317" cy="4046985"/>
          </a:xfrm>
          <a:prstGeom prst="rect">
            <a:avLst/>
          </a:prstGeom>
        </p:spPr>
        <p:txBody>
          <a:bodyPr anchor="t">
            <a:noAutofit/>
          </a:bodyPr>
          <a:lstStyle>
            <a:lvl1pPr marL="0" indent="0">
              <a:lnSpc>
                <a:spcPct val="100000"/>
              </a:lnSpc>
              <a:buSzTx/>
              <a:buNone/>
              <a:defRPr sz="4000"/>
            </a:lvl1pPr>
            <a:lvl2pPr marL="0" indent="0">
              <a:lnSpc>
                <a:spcPct val="100000"/>
              </a:lnSpc>
              <a:buSzTx/>
              <a:buNone/>
              <a:defRPr sz="4000"/>
            </a:lvl2pPr>
            <a:lvl3pPr marL="0" indent="0">
              <a:lnSpc>
                <a:spcPct val="100000"/>
              </a:lnSpc>
              <a:buSzTx/>
              <a:buNone/>
              <a:defRPr sz="4000"/>
            </a:lvl3pPr>
            <a:lvl4pPr marL="0" indent="0">
              <a:lnSpc>
                <a:spcPct val="100000"/>
              </a:lnSpc>
              <a:buSzTx/>
              <a:buNone/>
              <a:defRPr sz="4000"/>
            </a:lvl4pPr>
            <a:lvl5pPr marL="0" indent="0">
              <a:lnSpc>
                <a:spcPct val="100000"/>
              </a:lnSpc>
              <a:buSzTx/>
              <a:buNone/>
              <a:defRPr sz="4000"/>
            </a:lvl5pPr>
          </a:lstStyle>
          <a:p>
            <a:pPr/>
            <a:r>
              <a:t>Hoofdtekst - niveau één</a:t>
            </a:r>
          </a:p>
          <a:p>
            <a:pPr lvl="1"/>
            <a:r>
              <a:t>Hoofdtekst - niveau twee</a:t>
            </a:r>
          </a:p>
          <a:p>
            <a:pPr lvl="2"/>
            <a:r>
              <a:t>Hoofdtekst - niveau drie</a:t>
            </a:r>
          </a:p>
          <a:p>
            <a:pPr lvl="3"/>
            <a:r>
              <a:t>Hoofdtekst - niveau vier</a:t>
            </a:r>
          </a:p>
          <a:p>
            <a:pPr lvl="4"/>
            <a:r>
              <a:t>Hoofdtekst - niveau vijf</a:t>
            </a:r>
          </a:p>
        </p:txBody>
      </p:sp>
      <p:pic>
        <p:nvPicPr>
          <p:cNvPr id="33" name="Afbeelding" descr="Afbeelding"/>
          <p:cNvPicPr>
            <a:picLocks noChangeAspect="1"/>
          </p:cNvPicPr>
          <p:nvPr/>
        </p:nvPicPr>
        <p:blipFill>
          <a:blip r:embed="rId3">
            <a:alphaModFix amt="19617"/>
            <a:extLst/>
          </a:blip>
          <a:stretch>
            <a:fillRect/>
          </a:stretch>
        </p:blipFill>
        <p:spPr>
          <a:xfrm>
            <a:off x="0" y="-32"/>
            <a:ext cx="965200" cy="1955864"/>
          </a:xfrm>
          <a:prstGeom prst="rect">
            <a:avLst/>
          </a:prstGeom>
          <a:ln w="12700">
            <a:miter lim="400000"/>
          </a:ln>
        </p:spPr>
      </p:pic>
      <p:pic>
        <p:nvPicPr>
          <p:cNvPr id="34"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35"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36" name="Dianumm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at">
    <p:spTree>
      <p:nvGrpSpPr>
        <p:cNvPr id="1" name=""/>
        <p:cNvGrpSpPr/>
        <p:nvPr/>
      </p:nvGrpSpPr>
      <p:grpSpPr>
        <a:xfrm>
          <a:off x="0" y="0"/>
          <a:ext cx="0" cy="0"/>
          <a:chOff x="0" y="0"/>
          <a:chExt cx="0" cy="0"/>
        </a:xfrm>
      </p:grpSpPr>
      <p:sp>
        <p:nvSpPr>
          <p:cNvPr id="43" name="– Johnny Appleseed"/>
          <p:cNvSpPr txBox="1"/>
          <p:nvPr>
            <p:ph type="body" sz="quarter" idx="21"/>
          </p:nvPr>
        </p:nvSpPr>
        <p:spPr>
          <a:xfrm>
            <a:off x="1270000" y="6362700"/>
            <a:ext cx="10464800" cy="469900"/>
          </a:xfrm>
          <a:prstGeom prst="rect">
            <a:avLst/>
          </a:prstGeom>
        </p:spPr>
        <p:txBody>
          <a:bodyPr anchor="t">
            <a:spAutoFit/>
          </a:bodyPr>
          <a:lstStyle>
            <a:lvl1pPr marL="0" indent="0" algn="ctr">
              <a:lnSpc>
                <a:spcPct val="100000"/>
              </a:lnSpc>
              <a:buSzTx/>
              <a:buNone/>
              <a:defRPr i="1" sz="2400"/>
            </a:lvl1pPr>
          </a:lstStyle>
          <a:p>
            <a:pPr/>
            <a:r>
              <a:t>– Johnny Appleseed</a:t>
            </a:r>
          </a:p>
        </p:txBody>
      </p:sp>
      <p:sp>
        <p:nvSpPr>
          <p:cNvPr id="44" name="&quot;Typ hier een citaat.&quot;"/>
          <p:cNvSpPr txBox="1"/>
          <p:nvPr>
            <p:ph type="body" sz="quarter" idx="22"/>
          </p:nvPr>
        </p:nvSpPr>
        <p:spPr>
          <a:xfrm>
            <a:off x="1270000" y="4057650"/>
            <a:ext cx="10464800" cy="1028700"/>
          </a:xfrm>
          <a:prstGeom prst="rect">
            <a:avLst/>
          </a:prstGeom>
        </p:spPr>
        <p:txBody>
          <a:bodyPr>
            <a:spAutoFit/>
          </a:bodyPr>
          <a:lstStyle>
            <a:lvl1pPr marL="0" indent="0" algn="ctr">
              <a:lnSpc>
                <a:spcPct val="100000"/>
              </a:lnSpc>
              <a:buSzTx/>
              <a:buNone/>
              <a:defRPr sz="6000"/>
            </a:lvl1pPr>
          </a:lstStyle>
          <a:p>
            <a:pPr/>
            <a:r>
              <a:t>"Typ hier een citaat." </a:t>
            </a:r>
          </a:p>
        </p:txBody>
      </p:sp>
      <p:sp>
        <p:nvSpPr>
          <p:cNvPr id="45" name="Dia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to">
    <p:spTree>
      <p:nvGrpSpPr>
        <p:cNvPr id="1" name=""/>
        <p:cNvGrpSpPr/>
        <p:nvPr/>
      </p:nvGrpSpPr>
      <p:grpSpPr>
        <a:xfrm>
          <a:off x="0" y="0"/>
          <a:ext cx="0" cy="0"/>
          <a:chOff x="0" y="0"/>
          <a:chExt cx="0" cy="0"/>
        </a:xfrm>
      </p:grpSpPr>
      <p:sp>
        <p:nvSpPr>
          <p:cNvPr id="52" name="Afbeelding"/>
          <p:cNvSpPr/>
          <p:nvPr>
            <p:ph type="pic" idx="21"/>
          </p:nvPr>
        </p:nvSpPr>
        <p:spPr>
          <a:xfrm>
            <a:off x="-949853" y="0"/>
            <a:ext cx="14904506" cy="9944100"/>
          </a:xfrm>
          <a:prstGeom prst="rect">
            <a:avLst/>
          </a:prstGeom>
        </p:spPr>
        <p:txBody>
          <a:bodyPr lIns="91439" tIns="45719" rIns="91439" bIns="45719" anchor="t">
            <a:noAutofit/>
          </a:bodyPr>
          <a:lstStyle/>
          <a:p>
            <a:pPr/>
          </a:p>
        </p:txBody>
      </p:sp>
      <p:pic>
        <p:nvPicPr>
          <p:cNvPr id="53" name="Afbeelding" descr="Afbeelding"/>
          <p:cNvPicPr>
            <a:picLocks noChangeAspect="1"/>
          </p:cNvPicPr>
          <p:nvPr/>
        </p:nvPicPr>
        <p:blipFill>
          <a:blip r:embed="rId2">
            <a:extLst/>
          </a:blip>
          <a:stretch>
            <a:fillRect/>
          </a:stretch>
        </p:blipFill>
        <p:spPr>
          <a:xfrm>
            <a:off x="0" y="-32"/>
            <a:ext cx="965200" cy="1955864"/>
          </a:xfrm>
          <a:prstGeom prst="rect">
            <a:avLst/>
          </a:prstGeom>
          <a:ln w="12700">
            <a:miter lim="400000"/>
          </a:ln>
        </p:spPr>
      </p:pic>
      <p:sp>
        <p:nvSpPr>
          <p:cNvPr id="54"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55" name="Afbeelding" descr="Afbeelding"/>
          <p:cNvPicPr>
            <a:picLocks noChangeAspect="1"/>
          </p:cNvPicPr>
          <p:nvPr/>
        </p:nvPicPr>
        <p:blipFill>
          <a:blip r:embed="rId3">
            <a:extLst/>
          </a:blip>
          <a:srcRect l="0" t="0" r="0" b="0"/>
          <a:stretch>
            <a:fillRect/>
          </a:stretch>
        </p:blipFill>
        <p:spPr>
          <a:xfrm>
            <a:off x="9032850" y="9245212"/>
            <a:ext cx="3988486" cy="520701"/>
          </a:xfrm>
          <a:prstGeom prst="rect">
            <a:avLst/>
          </a:prstGeom>
          <a:ln w="12700">
            <a:miter lim="400000"/>
          </a:ln>
        </p:spPr>
      </p:pic>
      <p:sp>
        <p:nvSpPr>
          <p:cNvPr id="56"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57" name="Dia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el en opsomming">
    <p:spTree>
      <p:nvGrpSpPr>
        <p:cNvPr id="1" name=""/>
        <p:cNvGrpSpPr/>
        <p:nvPr/>
      </p:nvGrpSpPr>
      <p:grpSpPr>
        <a:xfrm>
          <a:off x="0" y="0"/>
          <a:ext cx="0" cy="0"/>
          <a:chOff x="0" y="0"/>
          <a:chExt cx="0" cy="0"/>
        </a:xfrm>
      </p:grpSpPr>
      <p:pic>
        <p:nvPicPr>
          <p:cNvPr id="64" name="Afbeelding" descr="Afbeelding"/>
          <p:cNvPicPr>
            <a:picLocks noChangeAspect="1"/>
          </p:cNvPicPr>
          <p:nvPr/>
        </p:nvPicPr>
        <p:blipFill>
          <a:blip r:embed="rId2">
            <a:extLst/>
          </a:blip>
          <a:stretch>
            <a:fillRect/>
          </a:stretch>
        </p:blipFill>
        <p:spPr>
          <a:xfrm>
            <a:off x="0" y="0"/>
            <a:ext cx="13004800" cy="9753600"/>
          </a:xfrm>
          <a:prstGeom prst="rect">
            <a:avLst/>
          </a:prstGeom>
          <a:ln w="12700">
            <a:miter lim="400000"/>
          </a:ln>
        </p:spPr>
      </p:pic>
      <p:sp>
        <p:nvSpPr>
          <p:cNvPr id="65" name="Titeltekst"/>
          <p:cNvSpPr txBox="1"/>
          <p:nvPr>
            <p:ph type="title"/>
          </p:nvPr>
        </p:nvSpPr>
        <p:spPr>
          <a:xfrm>
            <a:off x="1714500" y="1515169"/>
            <a:ext cx="9973717" cy="1784301"/>
          </a:xfrm>
          <a:prstGeom prst="rect">
            <a:avLst/>
          </a:prstGeom>
        </p:spPr>
        <p:txBody>
          <a:bodyPr anchor="b"/>
          <a:lstStyle/>
          <a:p>
            <a:pPr/>
            <a:r>
              <a:t>Titeltekst</a:t>
            </a:r>
          </a:p>
        </p:txBody>
      </p:sp>
      <p:sp>
        <p:nvSpPr>
          <p:cNvPr id="66" name="Hoofdtekst - niveau één…"/>
          <p:cNvSpPr txBox="1"/>
          <p:nvPr>
            <p:ph type="body" sz="half" idx="1"/>
          </p:nvPr>
        </p:nvSpPr>
        <p:spPr>
          <a:xfrm>
            <a:off x="1790700" y="3478510"/>
            <a:ext cx="9821317" cy="3081189"/>
          </a:xfrm>
          <a:prstGeom prst="rect">
            <a:avLst/>
          </a:prstGeom>
        </p:spPr>
        <p:txBody>
          <a:bodyPr anchor="t">
            <a:noAutofit/>
          </a:bodyPr>
          <a:lstStyle>
            <a:lvl1pPr>
              <a:buClr>
                <a:srgbClr val="B20005"/>
              </a:buClr>
            </a:lvl1pPr>
            <a:lvl2pPr>
              <a:buClr>
                <a:srgbClr val="B20005"/>
              </a:buClr>
            </a:lvl2pPr>
            <a:lvl3pPr>
              <a:buClr>
                <a:srgbClr val="B20005"/>
              </a:buClr>
            </a:lvl3pPr>
            <a:lvl4pPr>
              <a:buClr>
                <a:srgbClr val="B20005"/>
              </a:buClr>
            </a:lvl4pPr>
            <a:lvl5pPr>
              <a:buClr>
                <a:srgbClr val="B20005"/>
              </a:buClr>
            </a:lvl5pPr>
          </a:lstStyle>
          <a:p>
            <a:pPr/>
            <a:r>
              <a:t>Hoofdtekst - niveau één</a:t>
            </a:r>
          </a:p>
          <a:p>
            <a:pPr lvl="1"/>
            <a:r>
              <a:t>Hoofdtekst - niveau twee</a:t>
            </a:r>
          </a:p>
          <a:p>
            <a:pPr lvl="2"/>
            <a:r>
              <a:t>Hoofdtekst - niveau drie</a:t>
            </a:r>
          </a:p>
          <a:p>
            <a:pPr lvl="3"/>
            <a:r>
              <a:t>Hoofdtekst - niveau vier</a:t>
            </a:r>
          </a:p>
          <a:p>
            <a:pPr lvl="4"/>
            <a:r>
              <a:t>Hoofdtekst - niveau vijf</a:t>
            </a:r>
          </a:p>
        </p:txBody>
      </p:sp>
      <p:pic>
        <p:nvPicPr>
          <p:cNvPr id="67"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68" name="Rechthoek"/>
          <p:cNvSpPr/>
          <p:nvPr/>
        </p:nvSpPr>
        <p:spPr>
          <a:xfrm>
            <a:off x="-56498" y="9254041"/>
            <a:ext cx="13117796" cy="553843"/>
          </a:xfrm>
          <a:prstGeom prst="rect">
            <a:avLst/>
          </a:prstGeom>
          <a:solidFill>
            <a:srgbClr val="FFFFFF"/>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69"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70"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71" name="Dianumm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el en tekst">
    <p:spTree>
      <p:nvGrpSpPr>
        <p:cNvPr id="1" name=""/>
        <p:cNvGrpSpPr/>
        <p:nvPr/>
      </p:nvGrpSpPr>
      <p:grpSpPr>
        <a:xfrm>
          <a:off x="0" y="0"/>
          <a:ext cx="0" cy="0"/>
          <a:chOff x="0" y="0"/>
          <a:chExt cx="0" cy="0"/>
        </a:xfrm>
      </p:grpSpPr>
      <p:pic>
        <p:nvPicPr>
          <p:cNvPr id="78" name="Afbeelding" descr="Afbeelding"/>
          <p:cNvPicPr>
            <a:picLocks noChangeAspect="1"/>
          </p:cNvPicPr>
          <p:nvPr/>
        </p:nvPicPr>
        <p:blipFill>
          <a:blip r:embed="rId2">
            <a:extLst/>
          </a:blip>
          <a:stretch>
            <a:fillRect/>
          </a:stretch>
        </p:blipFill>
        <p:spPr>
          <a:xfrm>
            <a:off x="0" y="0"/>
            <a:ext cx="13004800" cy="9753600"/>
          </a:xfrm>
          <a:prstGeom prst="rect">
            <a:avLst/>
          </a:prstGeom>
          <a:ln w="12700">
            <a:miter lim="400000"/>
          </a:ln>
        </p:spPr>
      </p:pic>
      <p:sp>
        <p:nvSpPr>
          <p:cNvPr id="79" name="Titeltekst"/>
          <p:cNvSpPr txBox="1"/>
          <p:nvPr>
            <p:ph type="title"/>
          </p:nvPr>
        </p:nvSpPr>
        <p:spPr>
          <a:xfrm>
            <a:off x="1714500" y="1515169"/>
            <a:ext cx="9973717" cy="1784301"/>
          </a:xfrm>
          <a:prstGeom prst="rect">
            <a:avLst/>
          </a:prstGeom>
        </p:spPr>
        <p:txBody>
          <a:bodyPr anchor="b"/>
          <a:lstStyle/>
          <a:p>
            <a:pPr/>
            <a:r>
              <a:t>Titeltekst</a:t>
            </a:r>
          </a:p>
        </p:txBody>
      </p:sp>
      <p:sp>
        <p:nvSpPr>
          <p:cNvPr id="80" name="Hoofdtekst - niveau één…"/>
          <p:cNvSpPr txBox="1"/>
          <p:nvPr>
            <p:ph type="body" sz="half" idx="1"/>
          </p:nvPr>
        </p:nvSpPr>
        <p:spPr>
          <a:xfrm>
            <a:off x="1790700" y="3478510"/>
            <a:ext cx="9821317" cy="3081189"/>
          </a:xfrm>
          <a:prstGeom prst="rect">
            <a:avLst/>
          </a:prstGeom>
        </p:spPr>
        <p:txBody>
          <a:bodyPr anchor="t">
            <a:noAutofit/>
          </a:bodyPr>
          <a:lstStyle>
            <a:lvl1pPr marL="0" indent="0">
              <a:buSzTx/>
              <a:buNone/>
            </a:lvl1pPr>
            <a:lvl2pPr marL="0" indent="0">
              <a:buSzTx/>
              <a:buNone/>
            </a:lvl2pPr>
            <a:lvl3pPr marL="0" indent="0">
              <a:buSzTx/>
              <a:buNone/>
            </a:lvl3pPr>
            <a:lvl4pPr marL="0" indent="0">
              <a:buSzTx/>
              <a:buNone/>
            </a:lvl4pPr>
            <a:lvl5pPr marL="0" indent="0">
              <a:buSzTx/>
              <a:buNone/>
            </a:lvl5pPr>
          </a:lstStyle>
          <a:p>
            <a:pPr/>
            <a:r>
              <a:t>Hoofdtekst - niveau één</a:t>
            </a:r>
          </a:p>
          <a:p>
            <a:pPr lvl="1"/>
            <a:r>
              <a:t>Hoofdtekst - niveau twee</a:t>
            </a:r>
          </a:p>
          <a:p>
            <a:pPr lvl="2"/>
            <a:r>
              <a:t>Hoofdtekst - niveau drie</a:t>
            </a:r>
          </a:p>
          <a:p>
            <a:pPr lvl="3"/>
            <a:r>
              <a:t>Hoofdtekst - niveau vier</a:t>
            </a:r>
          </a:p>
          <a:p>
            <a:pPr lvl="4"/>
            <a:r>
              <a:t>Hoofdtekst - niveau vijf</a:t>
            </a:r>
          </a:p>
        </p:txBody>
      </p:sp>
      <p:pic>
        <p:nvPicPr>
          <p:cNvPr id="81"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82" name="Rechthoek"/>
          <p:cNvSpPr/>
          <p:nvPr/>
        </p:nvSpPr>
        <p:spPr>
          <a:xfrm>
            <a:off x="-56498" y="9254041"/>
            <a:ext cx="13117796" cy="553843"/>
          </a:xfrm>
          <a:prstGeom prst="rect">
            <a:avLst/>
          </a:prstGeom>
          <a:solidFill>
            <a:srgbClr val="FFFFFF"/>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83"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84"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85" name="Dianumm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to - horizontaal">
    <p:spTree>
      <p:nvGrpSpPr>
        <p:cNvPr id="1" name=""/>
        <p:cNvGrpSpPr/>
        <p:nvPr/>
      </p:nvGrpSpPr>
      <p:grpSpPr>
        <a:xfrm>
          <a:off x="0" y="0"/>
          <a:ext cx="0" cy="0"/>
          <a:chOff x="0" y="0"/>
          <a:chExt cx="0" cy="0"/>
        </a:xfrm>
      </p:grpSpPr>
      <p:sp>
        <p:nvSpPr>
          <p:cNvPr id="92" name="Afbeelding"/>
          <p:cNvSpPr/>
          <p:nvPr>
            <p:ph type="pic" idx="21"/>
          </p:nvPr>
        </p:nvSpPr>
        <p:spPr>
          <a:xfrm>
            <a:off x="1622088" y="289099"/>
            <a:ext cx="9753603" cy="6505789"/>
          </a:xfrm>
          <a:prstGeom prst="rect">
            <a:avLst/>
          </a:prstGeom>
        </p:spPr>
        <p:txBody>
          <a:bodyPr lIns="91439" tIns="45719" rIns="91439" bIns="45719" anchor="t">
            <a:noAutofit/>
          </a:bodyPr>
          <a:lstStyle/>
          <a:p>
            <a:pPr/>
          </a:p>
        </p:txBody>
      </p:sp>
      <p:sp>
        <p:nvSpPr>
          <p:cNvPr id="93" name="Titeltekst"/>
          <p:cNvSpPr txBox="1"/>
          <p:nvPr>
            <p:ph type="title"/>
          </p:nvPr>
        </p:nvSpPr>
        <p:spPr>
          <a:xfrm>
            <a:off x="1270000" y="6718300"/>
            <a:ext cx="10464800" cy="1422400"/>
          </a:xfrm>
          <a:prstGeom prst="rect">
            <a:avLst/>
          </a:prstGeom>
        </p:spPr>
        <p:txBody>
          <a:bodyPr anchor="b"/>
          <a:lstStyle/>
          <a:p>
            <a:pPr/>
            <a:r>
              <a:t>Titeltekst</a:t>
            </a:r>
          </a:p>
        </p:txBody>
      </p:sp>
      <p:sp>
        <p:nvSpPr>
          <p:cNvPr id="94" name="Hoofdtekst - niveau één…"/>
          <p:cNvSpPr txBox="1"/>
          <p:nvPr>
            <p:ph type="body" sz="quarter" idx="1"/>
          </p:nvPr>
        </p:nvSpPr>
        <p:spPr>
          <a:xfrm>
            <a:off x="1270000" y="8153400"/>
            <a:ext cx="10464800" cy="1130300"/>
          </a:xfrm>
          <a:prstGeom prst="rect">
            <a:avLst/>
          </a:prstGeom>
        </p:spPr>
        <p:txBody>
          <a:bodyPr anchor="t"/>
          <a:lstStyle>
            <a:lvl1pPr marL="0" indent="0" algn="ctr">
              <a:lnSpc>
                <a:spcPct val="100000"/>
              </a:lnSpc>
              <a:buSzTx/>
              <a:buNone/>
              <a:defRPr sz="3700">
                <a:latin typeface="Helvetica Neue"/>
                <a:ea typeface="Helvetica Neue"/>
                <a:cs typeface="Helvetica Neue"/>
                <a:sym typeface="Helvetica Neue"/>
              </a:defRPr>
            </a:lvl1pPr>
            <a:lvl2pPr marL="0" indent="0" algn="ctr">
              <a:lnSpc>
                <a:spcPct val="100000"/>
              </a:lnSpc>
              <a:buSzTx/>
              <a:buNone/>
              <a:defRPr sz="3700">
                <a:latin typeface="Helvetica Neue"/>
                <a:ea typeface="Helvetica Neue"/>
                <a:cs typeface="Helvetica Neue"/>
                <a:sym typeface="Helvetica Neue"/>
              </a:defRPr>
            </a:lvl2pPr>
            <a:lvl3pPr marL="0" indent="0" algn="ctr">
              <a:lnSpc>
                <a:spcPct val="100000"/>
              </a:lnSpc>
              <a:buSzTx/>
              <a:buNone/>
              <a:defRPr sz="3700">
                <a:latin typeface="Helvetica Neue"/>
                <a:ea typeface="Helvetica Neue"/>
                <a:cs typeface="Helvetica Neue"/>
                <a:sym typeface="Helvetica Neue"/>
              </a:defRPr>
            </a:lvl3pPr>
            <a:lvl4pPr marL="0" indent="0" algn="ctr">
              <a:lnSpc>
                <a:spcPct val="100000"/>
              </a:lnSpc>
              <a:buSzTx/>
              <a:buNone/>
              <a:defRPr sz="3700">
                <a:latin typeface="Helvetica Neue"/>
                <a:ea typeface="Helvetica Neue"/>
                <a:cs typeface="Helvetica Neue"/>
                <a:sym typeface="Helvetica Neue"/>
              </a:defRPr>
            </a:lvl4pPr>
            <a:lvl5pPr marL="0" indent="0" algn="ctr">
              <a:lnSpc>
                <a:spcPct val="100000"/>
              </a:lnSpc>
              <a:buSzTx/>
              <a:buNone/>
              <a:defRPr sz="3700">
                <a:latin typeface="Helvetica Neue"/>
                <a:ea typeface="Helvetica Neue"/>
                <a:cs typeface="Helvetica Neue"/>
                <a:sym typeface="Helvetica Neue"/>
              </a:defRPr>
            </a:lvl5pPr>
          </a:lstStyle>
          <a:p>
            <a:pPr/>
            <a:r>
              <a:t>Hoofdtekst - niveau één</a:t>
            </a:r>
          </a:p>
          <a:p>
            <a:pPr lvl="1"/>
            <a:r>
              <a:t>Hoofdtekst - niveau twee</a:t>
            </a:r>
          </a:p>
          <a:p>
            <a:pPr lvl="2"/>
            <a:r>
              <a:t>Hoofdtekst - niveau drie</a:t>
            </a:r>
          </a:p>
          <a:p>
            <a:pPr lvl="3"/>
            <a:r>
              <a:t>Hoofdtekst - niveau vier</a:t>
            </a:r>
          </a:p>
          <a:p>
            <a:pPr lvl="4"/>
            <a:r>
              <a:t>Hoofdtekst - niveau vijf</a:t>
            </a:r>
          </a:p>
        </p:txBody>
      </p:sp>
      <p:sp>
        <p:nvSpPr>
          <p:cNvPr id="95" name="Dia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el - midden">
    <p:spTree>
      <p:nvGrpSpPr>
        <p:cNvPr id="1" name=""/>
        <p:cNvGrpSpPr/>
        <p:nvPr/>
      </p:nvGrpSpPr>
      <p:grpSpPr>
        <a:xfrm>
          <a:off x="0" y="0"/>
          <a:ext cx="0" cy="0"/>
          <a:chOff x="0" y="0"/>
          <a:chExt cx="0" cy="0"/>
        </a:xfrm>
      </p:grpSpPr>
      <p:sp>
        <p:nvSpPr>
          <p:cNvPr id="102" name="Titeltekst"/>
          <p:cNvSpPr txBox="1"/>
          <p:nvPr>
            <p:ph type="title"/>
          </p:nvPr>
        </p:nvSpPr>
        <p:spPr>
          <a:xfrm>
            <a:off x="1270000" y="3225800"/>
            <a:ext cx="10464800" cy="3302000"/>
          </a:xfrm>
          <a:prstGeom prst="rect">
            <a:avLst/>
          </a:prstGeom>
        </p:spPr>
        <p:txBody>
          <a:bodyPr/>
          <a:lstStyle/>
          <a:p>
            <a:pPr/>
            <a:r>
              <a:t>Titeltekst</a:t>
            </a:r>
          </a:p>
        </p:txBody>
      </p:sp>
      <p:sp>
        <p:nvSpPr>
          <p:cNvPr id="103" name="Dia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to - verticaal">
    <p:spTree>
      <p:nvGrpSpPr>
        <p:cNvPr id="1" name=""/>
        <p:cNvGrpSpPr/>
        <p:nvPr/>
      </p:nvGrpSpPr>
      <p:grpSpPr>
        <a:xfrm>
          <a:off x="0" y="0"/>
          <a:ext cx="0" cy="0"/>
          <a:chOff x="0" y="0"/>
          <a:chExt cx="0" cy="0"/>
        </a:xfrm>
      </p:grpSpPr>
      <p:sp>
        <p:nvSpPr>
          <p:cNvPr id="110" name="Afbeelding"/>
          <p:cNvSpPr/>
          <p:nvPr>
            <p:ph type="pic" idx="21"/>
          </p:nvPr>
        </p:nvSpPr>
        <p:spPr>
          <a:xfrm>
            <a:off x="2263775" y="613833"/>
            <a:ext cx="12401550" cy="8267701"/>
          </a:xfrm>
          <a:prstGeom prst="rect">
            <a:avLst/>
          </a:prstGeom>
        </p:spPr>
        <p:txBody>
          <a:bodyPr lIns="91439" tIns="45719" rIns="91439" bIns="45719" anchor="t">
            <a:noAutofit/>
          </a:bodyPr>
          <a:lstStyle/>
          <a:p>
            <a:pPr/>
          </a:p>
        </p:txBody>
      </p:sp>
      <p:sp>
        <p:nvSpPr>
          <p:cNvPr id="111" name="Titeltekst"/>
          <p:cNvSpPr txBox="1"/>
          <p:nvPr>
            <p:ph type="title"/>
          </p:nvPr>
        </p:nvSpPr>
        <p:spPr>
          <a:xfrm>
            <a:off x="952500" y="635000"/>
            <a:ext cx="5334000" cy="3987800"/>
          </a:xfrm>
          <a:prstGeom prst="rect">
            <a:avLst/>
          </a:prstGeom>
        </p:spPr>
        <p:txBody>
          <a:bodyPr anchor="b"/>
          <a:lstStyle>
            <a:lvl1pPr>
              <a:defRPr sz="4000">
                <a:latin typeface="+mn-lt"/>
                <a:ea typeface="+mn-ea"/>
                <a:cs typeface="+mn-cs"/>
                <a:sym typeface="Montserrat-Regular"/>
              </a:defRPr>
            </a:lvl1pPr>
          </a:lstStyle>
          <a:p>
            <a:pPr/>
            <a:r>
              <a:t>Titeltekst</a:t>
            </a:r>
          </a:p>
        </p:txBody>
      </p:sp>
      <p:sp>
        <p:nvSpPr>
          <p:cNvPr id="112" name="Hoofdtekst - niveau één…"/>
          <p:cNvSpPr txBox="1"/>
          <p:nvPr>
            <p:ph type="body" sz="quarter" idx="1"/>
          </p:nvPr>
        </p:nvSpPr>
        <p:spPr>
          <a:xfrm>
            <a:off x="952500" y="4724400"/>
            <a:ext cx="5334000" cy="4114800"/>
          </a:xfrm>
          <a:prstGeom prst="rect">
            <a:avLst/>
          </a:prstGeom>
        </p:spPr>
        <p:txBody>
          <a:bodyPr anchor="t"/>
          <a:lstStyle>
            <a:lvl1pPr marL="0" indent="0" algn="ctr">
              <a:lnSpc>
                <a:spcPct val="100000"/>
              </a:lnSpc>
              <a:buSzTx/>
              <a:buNone/>
              <a:defRPr sz="3700">
                <a:latin typeface="Helvetica Neue"/>
                <a:ea typeface="Helvetica Neue"/>
                <a:cs typeface="Helvetica Neue"/>
                <a:sym typeface="Helvetica Neue"/>
              </a:defRPr>
            </a:lvl1pPr>
            <a:lvl2pPr marL="0" indent="0" algn="ctr">
              <a:lnSpc>
                <a:spcPct val="100000"/>
              </a:lnSpc>
              <a:buSzTx/>
              <a:buNone/>
              <a:defRPr sz="3700">
                <a:latin typeface="Helvetica Neue"/>
                <a:ea typeface="Helvetica Neue"/>
                <a:cs typeface="Helvetica Neue"/>
                <a:sym typeface="Helvetica Neue"/>
              </a:defRPr>
            </a:lvl2pPr>
            <a:lvl3pPr marL="0" indent="0" algn="ctr">
              <a:lnSpc>
                <a:spcPct val="100000"/>
              </a:lnSpc>
              <a:buSzTx/>
              <a:buNone/>
              <a:defRPr sz="3700">
                <a:latin typeface="Helvetica Neue"/>
                <a:ea typeface="Helvetica Neue"/>
                <a:cs typeface="Helvetica Neue"/>
                <a:sym typeface="Helvetica Neue"/>
              </a:defRPr>
            </a:lvl3pPr>
            <a:lvl4pPr marL="0" indent="0" algn="ctr">
              <a:lnSpc>
                <a:spcPct val="100000"/>
              </a:lnSpc>
              <a:buSzTx/>
              <a:buNone/>
              <a:defRPr sz="3700">
                <a:latin typeface="Helvetica Neue"/>
                <a:ea typeface="Helvetica Neue"/>
                <a:cs typeface="Helvetica Neue"/>
                <a:sym typeface="Helvetica Neue"/>
              </a:defRPr>
            </a:lvl4pPr>
            <a:lvl5pPr marL="0" indent="0" algn="ctr">
              <a:lnSpc>
                <a:spcPct val="100000"/>
              </a:lnSpc>
              <a:buSzTx/>
              <a:buNone/>
              <a:defRPr sz="3700">
                <a:latin typeface="Helvetica Neue"/>
                <a:ea typeface="Helvetica Neue"/>
                <a:cs typeface="Helvetica Neue"/>
                <a:sym typeface="Helvetica Neue"/>
              </a:defRPr>
            </a:lvl5pPr>
          </a:lstStyle>
          <a:p>
            <a:pPr/>
            <a:r>
              <a:t>Hoofdtekst - niveau één</a:t>
            </a:r>
          </a:p>
          <a:p>
            <a:pPr lvl="1"/>
            <a:r>
              <a:t>Hoofdtekst - niveau twee</a:t>
            </a:r>
          </a:p>
          <a:p>
            <a:pPr lvl="2"/>
            <a:r>
              <a:t>Hoofdtekst - niveau drie</a:t>
            </a:r>
          </a:p>
          <a:p>
            <a:pPr lvl="3"/>
            <a:r>
              <a:t>Hoofdtekst - niveau vier</a:t>
            </a:r>
          </a:p>
          <a:p>
            <a:pPr lvl="4"/>
            <a:r>
              <a:t>Hoofdtekst - niveau vijf</a:t>
            </a:r>
          </a:p>
        </p:txBody>
      </p:sp>
      <p:sp>
        <p:nvSpPr>
          <p:cNvPr id="113" name="Dia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 Id="rId9" Type="http://schemas.openxmlformats.org/officeDocument/2006/relationships/slideLayout" Target="../slideLayouts/slideLayout5.xml"/><Relationship Id="rId10" Type="http://schemas.openxmlformats.org/officeDocument/2006/relationships/slideLayout" Target="../slideLayouts/slideLayout6.xml"/><Relationship Id="rId11" Type="http://schemas.openxmlformats.org/officeDocument/2006/relationships/slideLayout" Target="../slideLayouts/slideLayout7.xml"/><Relationship Id="rId12" Type="http://schemas.openxmlformats.org/officeDocument/2006/relationships/slideLayout" Target="../slideLayouts/slideLayout8.xml"/><Relationship Id="rId13" Type="http://schemas.openxmlformats.org/officeDocument/2006/relationships/slideLayout" Target="../slideLayouts/slideLayout9.xml"/><Relationship Id="rId14" Type="http://schemas.openxmlformats.org/officeDocument/2006/relationships/slideLayout" Target="../slideLayouts/slideLayout10.xml"/><Relationship Id="rId15" Type="http://schemas.openxmlformats.org/officeDocument/2006/relationships/slideLayout" Target="../slideLayouts/slideLayout11.xml"/><Relationship Id="rId16" Type="http://schemas.openxmlformats.org/officeDocument/2006/relationships/slideLayout" Target="../slideLayouts/slideLayout12.xml"/><Relationship Id="rId17" Type="http://schemas.openxmlformats.org/officeDocument/2006/relationships/slideLayout" Target="../slideLayouts/slideLayout13.xml"/><Relationship Id="rId18" Type="http://schemas.openxmlformats.org/officeDocument/2006/relationships/slideLayout" Target="../slideLayouts/slideLayout14.xml"/><Relationship Id="rId1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pic>
        <p:nvPicPr>
          <p:cNvPr id="2" name="Afbeelding" descr="Afbeelding"/>
          <p:cNvPicPr>
            <a:picLocks noChangeAspect="1"/>
          </p:cNvPicPr>
          <p:nvPr/>
        </p:nvPicPr>
        <p:blipFill>
          <a:blip r:embed="rId2">
            <a:extLst/>
          </a:blip>
          <a:stretch>
            <a:fillRect/>
          </a:stretch>
        </p:blipFill>
        <p:spPr>
          <a:xfrm>
            <a:off x="0" y="0"/>
            <a:ext cx="13004800" cy="9753600"/>
          </a:xfrm>
          <a:prstGeom prst="rect">
            <a:avLst/>
          </a:prstGeom>
          <a:ln w="12700">
            <a:miter lim="400000"/>
          </a:ln>
        </p:spPr>
      </p:pic>
      <p:pic>
        <p:nvPicPr>
          <p:cNvPr id="3"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4" name="Rechthoek"/>
          <p:cNvSpPr/>
          <p:nvPr/>
        </p:nvSpPr>
        <p:spPr>
          <a:xfrm>
            <a:off x="-56498" y="9254041"/>
            <a:ext cx="13117796" cy="553843"/>
          </a:xfrm>
          <a:prstGeom prst="rect">
            <a:avLst/>
          </a:prstGeom>
          <a:solidFill>
            <a:srgbClr val="FFFFFF"/>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5"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6"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7" name="Titelteks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Titeltekst</a:t>
            </a:r>
          </a:p>
        </p:txBody>
      </p:sp>
      <p:sp>
        <p:nvSpPr>
          <p:cNvPr id="8" name="Hoofdtekst - niveau één…"/>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Hoofdtekst - niveau één</a:t>
            </a:r>
          </a:p>
          <a:p>
            <a:pPr lvl="1"/>
            <a:r>
              <a:t>Hoofdtekst - niveau twee</a:t>
            </a:r>
          </a:p>
          <a:p>
            <a:pPr lvl="2"/>
            <a:r>
              <a:t>Hoofdtekst - niveau drie</a:t>
            </a:r>
          </a:p>
          <a:p>
            <a:pPr lvl="3"/>
            <a:r>
              <a:t>Hoofdtekst - niveau vier</a:t>
            </a:r>
          </a:p>
          <a:p>
            <a:pPr lvl="4"/>
            <a:r>
              <a:t>Hoofdtekst - niveau vijf</a:t>
            </a:r>
          </a:p>
        </p:txBody>
      </p:sp>
      <p:sp>
        <p:nvSpPr>
          <p:cNvPr id="9" name="Dianumm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cap="none"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 id="2147483661" r:id="rId17"/>
    <p:sldLayoutId id="2147483662" r:id="rId18"/>
    <p:sldLayoutId id="2147483663" r:id="rId19"/>
  </p:sldLayoutIdLst>
  <p:transition xmlns:p14="http://schemas.microsoft.com/office/powerpoint/2010/main" spd="med" advClick="1"/>
  <p:txStyles>
    <p:titleStyle>
      <a:lvl1pPr marL="0" marR="0" indent="0" algn="l" defTabSz="584200" rtl="0" latinLnBrk="0">
        <a:lnSpc>
          <a:spcPct val="100000"/>
        </a:lnSpc>
        <a:spcBef>
          <a:spcPts val="0"/>
        </a:spcBef>
        <a:spcAft>
          <a:spcPts val="0"/>
        </a:spcAft>
        <a:buClrTx/>
        <a:buSzTx/>
        <a:buFontTx/>
        <a:buNone/>
        <a:tabLst/>
        <a:defRPr b="0" baseline="0" cap="none" i="0" spc="0" strike="noStrike" sz="6000" u="none">
          <a:solidFill>
            <a:srgbClr val="000000"/>
          </a:solidFill>
          <a:uFillTx/>
          <a:latin typeface="+mj-lt"/>
          <a:ea typeface="+mj-ea"/>
          <a:cs typeface="+mj-cs"/>
          <a:sym typeface="Montserrat-Bold"/>
        </a:defRPr>
      </a:lvl1pPr>
      <a:lvl2pPr marL="0" marR="0" indent="0" algn="l" defTabSz="584200" rtl="0" latinLnBrk="0">
        <a:lnSpc>
          <a:spcPct val="100000"/>
        </a:lnSpc>
        <a:spcBef>
          <a:spcPts val="0"/>
        </a:spcBef>
        <a:spcAft>
          <a:spcPts val="0"/>
        </a:spcAft>
        <a:buClrTx/>
        <a:buSzTx/>
        <a:buFontTx/>
        <a:buNone/>
        <a:tabLst/>
        <a:defRPr b="0" baseline="0" cap="none" i="0" spc="0" strike="noStrike" sz="6000" u="none">
          <a:solidFill>
            <a:srgbClr val="000000"/>
          </a:solidFill>
          <a:uFillTx/>
          <a:latin typeface="+mj-lt"/>
          <a:ea typeface="+mj-ea"/>
          <a:cs typeface="+mj-cs"/>
          <a:sym typeface="Montserrat-Bold"/>
        </a:defRPr>
      </a:lvl2pPr>
      <a:lvl3pPr marL="0" marR="0" indent="0" algn="l" defTabSz="584200" rtl="0" latinLnBrk="0">
        <a:lnSpc>
          <a:spcPct val="100000"/>
        </a:lnSpc>
        <a:spcBef>
          <a:spcPts val="0"/>
        </a:spcBef>
        <a:spcAft>
          <a:spcPts val="0"/>
        </a:spcAft>
        <a:buClrTx/>
        <a:buSzTx/>
        <a:buFontTx/>
        <a:buNone/>
        <a:tabLst/>
        <a:defRPr b="0" baseline="0" cap="none" i="0" spc="0" strike="noStrike" sz="6000" u="none">
          <a:solidFill>
            <a:srgbClr val="000000"/>
          </a:solidFill>
          <a:uFillTx/>
          <a:latin typeface="+mj-lt"/>
          <a:ea typeface="+mj-ea"/>
          <a:cs typeface="+mj-cs"/>
          <a:sym typeface="Montserrat-Bold"/>
        </a:defRPr>
      </a:lvl3pPr>
      <a:lvl4pPr marL="0" marR="0" indent="0" algn="l" defTabSz="584200" rtl="0" latinLnBrk="0">
        <a:lnSpc>
          <a:spcPct val="100000"/>
        </a:lnSpc>
        <a:spcBef>
          <a:spcPts val="0"/>
        </a:spcBef>
        <a:spcAft>
          <a:spcPts val="0"/>
        </a:spcAft>
        <a:buClrTx/>
        <a:buSzTx/>
        <a:buFontTx/>
        <a:buNone/>
        <a:tabLst/>
        <a:defRPr b="0" baseline="0" cap="none" i="0" spc="0" strike="noStrike" sz="6000" u="none">
          <a:solidFill>
            <a:srgbClr val="000000"/>
          </a:solidFill>
          <a:uFillTx/>
          <a:latin typeface="+mj-lt"/>
          <a:ea typeface="+mj-ea"/>
          <a:cs typeface="+mj-cs"/>
          <a:sym typeface="Montserrat-Bold"/>
        </a:defRPr>
      </a:lvl4pPr>
      <a:lvl5pPr marL="0" marR="0" indent="0" algn="l" defTabSz="584200" rtl="0" latinLnBrk="0">
        <a:lnSpc>
          <a:spcPct val="100000"/>
        </a:lnSpc>
        <a:spcBef>
          <a:spcPts val="0"/>
        </a:spcBef>
        <a:spcAft>
          <a:spcPts val="0"/>
        </a:spcAft>
        <a:buClrTx/>
        <a:buSzTx/>
        <a:buFontTx/>
        <a:buNone/>
        <a:tabLst/>
        <a:defRPr b="0" baseline="0" cap="none" i="0" spc="0" strike="noStrike" sz="6000" u="none">
          <a:solidFill>
            <a:srgbClr val="000000"/>
          </a:solidFill>
          <a:uFillTx/>
          <a:latin typeface="+mj-lt"/>
          <a:ea typeface="+mj-ea"/>
          <a:cs typeface="+mj-cs"/>
          <a:sym typeface="Montserrat-Bold"/>
        </a:defRPr>
      </a:lvl5pPr>
      <a:lvl6pPr marL="0" marR="0" indent="0" algn="l" defTabSz="584200" rtl="0" latinLnBrk="0">
        <a:lnSpc>
          <a:spcPct val="100000"/>
        </a:lnSpc>
        <a:spcBef>
          <a:spcPts val="0"/>
        </a:spcBef>
        <a:spcAft>
          <a:spcPts val="0"/>
        </a:spcAft>
        <a:buClrTx/>
        <a:buSzTx/>
        <a:buFontTx/>
        <a:buNone/>
        <a:tabLst/>
        <a:defRPr b="0" baseline="0" cap="none" i="0" spc="0" strike="noStrike" sz="6000" u="none">
          <a:solidFill>
            <a:srgbClr val="000000"/>
          </a:solidFill>
          <a:uFillTx/>
          <a:latin typeface="+mj-lt"/>
          <a:ea typeface="+mj-ea"/>
          <a:cs typeface="+mj-cs"/>
          <a:sym typeface="Montserrat-Bold"/>
        </a:defRPr>
      </a:lvl6pPr>
      <a:lvl7pPr marL="0" marR="0" indent="0" algn="l" defTabSz="584200" rtl="0" latinLnBrk="0">
        <a:lnSpc>
          <a:spcPct val="100000"/>
        </a:lnSpc>
        <a:spcBef>
          <a:spcPts val="0"/>
        </a:spcBef>
        <a:spcAft>
          <a:spcPts val="0"/>
        </a:spcAft>
        <a:buClrTx/>
        <a:buSzTx/>
        <a:buFontTx/>
        <a:buNone/>
        <a:tabLst/>
        <a:defRPr b="0" baseline="0" cap="none" i="0" spc="0" strike="noStrike" sz="6000" u="none">
          <a:solidFill>
            <a:srgbClr val="000000"/>
          </a:solidFill>
          <a:uFillTx/>
          <a:latin typeface="+mj-lt"/>
          <a:ea typeface="+mj-ea"/>
          <a:cs typeface="+mj-cs"/>
          <a:sym typeface="Montserrat-Bold"/>
        </a:defRPr>
      </a:lvl7pPr>
      <a:lvl8pPr marL="0" marR="0" indent="0" algn="l" defTabSz="584200" rtl="0" latinLnBrk="0">
        <a:lnSpc>
          <a:spcPct val="100000"/>
        </a:lnSpc>
        <a:spcBef>
          <a:spcPts val="0"/>
        </a:spcBef>
        <a:spcAft>
          <a:spcPts val="0"/>
        </a:spcAft>
        <a:buClrTx/>
        <a:buSzTx/>
        <a:buFontTx/>
        <a:buNone/>
        <a:tabLst/>
        <a:defRPr b="0" baseline="0" cap="none" i="0" spc="0" strike="noStrike" sz="6000" u="none">
          <a:solidFill>
            <a:srgbClr val="000000"/>
          </a:solidFill>
          <a:uFillTx/>
          <a:latin typeface="+mj-lt"/>
          <a:ea typeface="+mj-ea"/>
          <a:cs typeface="+mj-cs"/>
          <a:sym typeface="Montserrat-Bold"/>
        </a:defRPr>
      </a:lvl8pPr>
      <a:lvl9pPr marL="0" marR="0" indent="0" algn="l" defTabSz="584200" rtl="0" latinLnBrk="0">
        <a:lnSpc>
          <a:spcPct val="100000"/>
        </a:lnSpc>
        <a:spcBef>
          <a:spcPts val="0"/>
        </a:spcBef>
        <a:spcAft>
          <a:spcPts val="0"/>
        </a:spcAft>
        <a:buClrTx/>
        <a:buSzTx/>
        <a:buFontTx/>
        <a:buNone/>
        <a:tabLst/>
        <a:defRPr b="0" baseline="0" cap="none" i="0" spc="0" strike="noStrike" sz="6000" u="none">
          <a:solidFill>
            <a:srgbClr val="000000"/>
          </a:solidFill>
          <a:uFillTx/>
          <a:latin typeface="+mj-lt"/>
          <a:ea typeface="+mj-ea"/>
          <a:cs typeface="+mj-cs"/>
          <a:sym typeface="Montserrat-Bold"/>
        </a:defRPr>
      </a:lvl9pPr>
    </p:titleStyle>
    <p:bodyStyle>
      <a:lvl1pPr marL="444500" marR="0" indent="-444500" algn="l" defTabSz="584200" rtl="0" latinLnBrk="0">
        <a:lnSpc>
          <a:spcPct val="150000"/>
        </a:lnSpc>
        <a:spcBef>
          <a:spcPts val="0"/>
        </a:spcBef>
        <a:spcAft>
          <a:spcPts val="0"/>
        </a:spcAft>
        <a:buClrTx/>
        <a:buSzPct val="145000"/>
        <a:buFontTx/>
        <a:buChar char="•"/>
        <a:tabLst/>
        <a:defRPr b="0" baseline="0" cap="none" i="0" spc="0" strike="noStrike" sz="3200" u="none">
          <a:solidFill>
            <a:srgbClr val="000000"/>
          </a:solidFill>
          <a:uFillTx/>
          <a:latin typeface="+mn-lt"/>
          <a:ea typeface="+mn-ea"/>
          <a:cs typeface="+mn-cs"/>
          <a:sym typeface="Montserrat-Regular"/>
        </a:defRPr>
      </a:lvl1pPr>
      <a:lvl2pPr marL="889000" marR="0" indent="-444500" algn="l" defTabSz="584200" rtl="0" latinLnBrk="0">
        <a:lnSpc>
          <a:spcPct val="150000"/>
        </a:lnSpc>
        <a:spcBef>
          <a:spcPts val="0"/>
        </a:spcBef>
        <a:spcAft>
          <a:spcPts val="0"/>
        </a:spcAft>
        <a:buClrTx/>
        <a:buSzPct val="145000"/>
        <a:buFontTx/>
        <a:buChar char="•"/>
        <a:tabLst/>
        <a:defRPr b="0" baseline="0" cap="none" i="0" spc="0" strike="noStrike" sz="3200" u="none">
          <a:solidFill>
            <a:srgbClr val="000000"/>
          </a:solidFill>
          <a:uFillTx/>
          <a:latin typeface="+mn-lt"/>
          <a:ea typeface="+mn-ea"/>
          <a:cs typeface="+mn-cs"/>
          <a:sym typeface="Montserrat-Regular"/>
        </a:defRPr>
      </a:lvl2pPr>
      <a:lvl3pPr marL="1333500" marR="0" indent="-444500" algn="l" defTabSz="584200" rtl="0" latinLnBrk="0">
        <a:lnSpc>
          <a:spcPct val="150000"/>
        </a:lnSpc>
        <a:spcBef>
          <a:spcPts val="0"/>
        </a:spcBef>
        <a:spcAft>
          <a:spcPts val="0"/>
        </a:spcAft>
        <a:buClrTx/>
        <a:buSzPct val="145000"/>
        <a:buFontTx/>
        <a:buChar char="•"/>
        <a:tabLst/>
        <a:defRPr b="0" baseline="0" cap="none" i="0" spc="0" strike="noStrike" sz="3200" u="none">
          <a:solidFill>
            <a:srgbClr val="000000"/>
          </a:solidFill>
          <a:uFillTx/>
          <a:latin typeface="+mn-lt"/>
          <a:ea typeface="+mn-ea"/>
          <a:cs typeface="+mn-cs"/>
          <a:sym typeface="Montserrat-Regular"/>
        </a:defRPr>
      </a:lvl3pPr>
      <a:lvl4pPr marL="1778000" marR="0" indent="-444500" algn="l" defTabSz="584200" rtl="0" latinLnBrk="0">
        <a:lnSpc>
          <a:spcPct val="150000"/>
        </a:lnSpc>
        <a:spcBef>
          <a:spcPts val="0"/>
        </a:spcBef>
        <a:spcAft>
          <a:spcPts val="0"/>
        </a:spcAft>
        <a:buClrTx/>
        <a:buSzPct val="145000"/>
        <a:buFontTx/>
        <a:buChar char="•"/>
        <a:tabLst/>
        <a:defRPr b="0" baseline="0" cap="none" i="0" spc="0" strike="noStrike" sz="3200" u="none">
          <a:solidFill>
            <a:srgbClr val="000000"/>
          </a:solidFill>
          <a:uFillTx/>
          <a:latin typeface="+mn-lt"/>
          <a:ea typeface="+mn-ea"/>
          <a:cs typeface="+mn-cs"/>
          <a:sym typeface="Montserrat-Regular"/>
        </a:defRPr>
      </a:lvl4pPr>
      <a:lvl5pPr marL="2222500" marR="0" indent="-444500" algn="l" defTabSz="584200" rtl="0" latinLnBrk="0">
        <a:lnSpc>
          <a:spcPct val="150000"/>
        </a:lnSpc>
        <a:spcBef>
          <a:spcPts val="0"/>
        </a:spcBef>
        <a:spcAft>
          <a:spcPts val="0"/>
        </a:spcAft>
        <a:buClrTx/>
        <a:buSzPct val="145000"/>
        <a:buFontTx/>
        <a:buChar char="•"/>
        <a:tabLst/>
        <a:defRPr b="0" baseline="0" cap="none" i="0" spc="0" strike="noStrike" sz="3200" u="none">
          <a:solidFill>
            <a:srgbClr val="000000"/>
          </a:solidFill>
          <a:uFillTx/>
          <a:latin typeface="+mn-lt"/>
          <a:ea typeface="+mn-ea"/>
          <a:cs typeface="+mn-cs"/>
          <a:sym typeface="Montserrat-Regular"/>
        </a:defRPr>
      </a:lvl5pPr>
      <a:lvl6pPr marL="2667000" marR="0" indent="-444500" algn="l" defTabSz="584200" rtl="0" latinLnBrk="0">
        <a:lnSpc>
          <a:spcPct val="150000"/>
        </a:lnSpc>
        <a:spcBef>
          <a:spcPts val="0"/>
        </a:spcBef>
        <a:spcAft>
          <a:spcPts val="0"/>
        </a:spcAft>
        <a:buClrTx/>
        <a:buSzPct val="145000"/>
        <a:buFontTx/>
        <a:buChar char="•"/>
        <a:tabLst/>
        <a:defRPr b="0" baseline="0" cap="none" i="0" spc="0" strike="noStrike" sz="3200" u="none">
          <a:solidFill>
            <a:srgbClr val="000000"/>
          </a:solidFill>
          <a:uFillTx/>
          <a:latin typeface="+mn-lt"/>
          <a:ea typeface="+mn-ea"/>
          <a:cs typeface="+mn-cs"/>
          <a:sym typeface="Montserrat-Regular"/>
        </a:defRPr>
      </a:lvl6pPr>
      <a:lvl7pPr marL="3111500" marR="0" indent="-444500" algn="l" defTabSz="584200" rtl="0" latinLnBrk="0">
        <a:lnSpc>
          <a:spcPct val="150000"/>
        </a:lnSpc>
        <a:spcBef>
          <a:spcPts val="0"/>
        </a:spcBef>
        <a:spcAft>
          <a:spcPts val="0"/>
        </a:spcAft>
        <a:buClrTx/>
        <a:buSzPct val="145000"/>
        <a:buFontTx/>
        <a:buChar char="•"/>
        <a:tabLst/>
        <a:defRPr b="0" baseline="0" cap="none" i="0" spc="0" strike="noStrike" sz="3200" u="none">
          <a:solidFill>
            <a:srgbClr val="000000"/>
          </a:solidFill>
          <a:uFillTx/>
          <a:latin typeface="+mn-lt"/>
          <a:ea typeface="+mn-ea"/>
          <a:cs typeface="+mn-cs"/>
          <a:sym typeface="Montserrat-Regular"/>
        </a:defRPr>
      </a:lvl7pPr>
      <a:lvl8pPr marL="3556000" marR="0" indent="-444500" algn="l" defTabSz="584200" rtl="0" latinLnBrk="0">
        <a:lnSpc>
          <a:spcPct val="150000"/>
        </a:lnSpc>
        <a:spcBef>
          <a:spcPts val="0"/>
        </a:spcBef>
        <a:spcAft>
          <a:spcPts val="0"/>
        </a:spcAft>
        <a:buClrTx/>
        <a:buSzPct val="145000"/>
        <a:buFontTx/>
        <a:buChar char="•"/>
        <a:tabLst/>
        <a:defRPr b="0" baseline="0" cap="none" i="0" spc="0" strike="noStrike" sz="3200" u="none">
          <a:solidFill>
            <a:srgbClr val="000000"/>
          </a:solidFill>
          <a:uFillTx/>
          <a:latin typeface="+mn-lt"/>
          <a:ea typeface="+mn-ea"/>
          <a:cs typeface="+mn-cs"/>
          <a:sym typeface="Montserrat-Regular"/>
        </a:defRPr>
      </a:lvl8pPr>
      <a:lvl9pPr marL="4000500" marR="0" indent="-444500" algn="l" defTabSz="584200" rtl="0" latinLnBrk="0">
        <a:lnSpc>
          <a:spcPct val="150000"/>
        </a:lnSpc>
        <a:spcBef>
          <a:spcPts val="0"/>
        </a:spcBef>
        <a:spcAft>
          <a:spcPts val="0"/>
        </a:spcAft>
        <a:buClrTx/>
        <a:buSzPct val="145000"/>
        <a:buFontTx/>
        <a:buChar char="•"/>
        <a:tabLst/>
        <a:defRPr b="0" baseline="0" cap="none" i="0" spc="0" strike="noStrike" sz="3200" u="none">
          <a:solidFill>
            <a:srgbClr val="000000"/>
          </a:solidFill>
          <a:uFillTx/>
          <a:latin typeface="+mn-lt"/>
          <a:ea typeface="+mn-ea"/>
          <a:cs typeface="+mn-cs"/>
          <a:sym typeface="Montserrat-Regular"/>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pexels.com" TargetMode="Externa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hyperlink" Target="http://pexels.com" TargetMode="External"/></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hyperlink" Target="http://uber.com" TargetMode="External"/></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jpe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pexels.com"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jpe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pexels.com"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jpe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pexels.com"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jpeg"/><Relationship Id="rId4" Type="http://schemas.openxmlformats.org/officeDocument/2006/relationships/image" Target="../media/image2.png"/><Relationship Id="rId5" Type="http://schemas.openxmlformats.org/officeDocument/2006/relationships/image" Target="../media/image3.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jpeg"/><Relationship Id="rId3" Type="http://schemas.openxmlformats.org/officeDocument/2006/relationships/image" Target="../media/image2.png"/><Relationship Id="rId4" Type="http://schemas.openxmlformats.org/officeDocument/2006/relationships/image" Target="../media/image3.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2.png"/><Relationship Id="rId5" Type="http://schemas.openxmlformats.org/officeDocument/2006/relationships/image" Target="../media/image3.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0.jpeg"/><Relationship Id="rId4" Type="http://schemas.openxmlformats.org/officeDocument/2006/relationships/image" Target="../media/image2.png"/><Relationship Id="rId5" Type="http://schemas.openxmlformats.org/officeDocument/2006/relationships/image" Target="../media/image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1.jpeg"/><Relationship Id="rId4" Type="http://schemas.openxmlformats.org/officeDocument/2006/relationships/image" Target="../media/image2.png"/><Relationship Id="rId5" Type="http://schemas.openxmlformats.org/officeDocument/2006/relationships/image" Target="../media/image3.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2.jpeg"/><Relationship Id="rId4" Type="http://schemas.openxmlformats.org/officeDocument/2006/relationships/image" Target="../media/image2.png"/><Relationship Id="rId5" Type="http://schemas.openxmlformats.org/officeDocument/2006/relationships/image" Target="../media/image3.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4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2.png"/><Relationship Id="rId5" Type="http://schemas.openxmlformats.org/officeDocument/2006/relationships/image" Target="../media/image3.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eg"/></Relationships>

</file>

<file path=ppt/slides/_rels/slide4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s://mycreativetype.com/" TargetMode="External"/><Relationship Id="rId4" Type="http://schemas.openxmlformats.org/officeDocument/2006/relationships/image" Target="../media/image17.png"/><Relationship Id="rId5" Type="http://schemas.openxmlformats.org/officeDocument/2006/relationships/image" Target="../media/image2.png"/><Relationship Id="rId6" Type="http://schemas.openxmlformats.org/officeDocument/2006/relationships/image" Target="../media/image3.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hyperlink" Target="https://www.ted.com/playlists/20/where_do_ideas_come_from" TargetMode="External"/><Relationship Id="rId4" Type="http://schemas.openxmlformats.org/officeDocument/2006/relationships/image" Target="../media/image18.png"/><Relationship Id="rId5" Type="http://schemas.openxmlformats.org/officeDocument/2006/relationships/image" Target="../media/image2.png"/><Relationship Id="rId6"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adobe.com/be_nl/products/xd.html?sdid=8DN85NTM&amp;mv=search&amp;ef_id=EAIaIQobChMIuc_d1IH_3wIVi-F3Ch0nrAH2EAAYASAAEgIQa_D_BwE:g:s&amp;s_kwcid=AL!3085!3!315412685403!e!!g!!adobe%20xd" TargetMode="External"/><Relationship Id="rId3" Type="http://schemas.openxmlformats.org/officeDocument/2006/relationships/image" Target="../media/image6.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s://www.stanwick.be/nl/blog/design-thinking-creatief-denken-en-doen" TargetMode="External"/><Relationship Id="rId4" Type="http://schemas.openxmlformats.org/officeDocument/2006/relationships/image" Target="../media/image19.png"/></Relationships>

</file>

<file path=ppt/slides/_rels/slide5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jpeg"/></Relationships>

</file>

<file path=ppt/slides/_rels/slide5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uxdesign.cc/how-to-solve-problems-applying-a-uxdesign-designthinking-hcd-or-any-design-process-from-scratch-v2-aa16e2dd550b" TargetMode="External"/><Relationship Id="rId3" Type="http://schemas.openxmlformats.org/officeDocument/2006/relationships/image" Target="../media/image20.png"/></Relationships>

</file>

<file path=ppt/slides/_rels/slide5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5.jpeg"/></Relationships>

</file>

<file path=ppt/slides/_rels/slide5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6.jpeg"/></Relationships>

</file>

<file path=ppt/slides/_rels/slide5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jpeg"/><Relationship Id="rId3" Type="http://schemas.openxmlformats.org/officeDocument/2006/relationships/image" Target="../media/image2.png"/><Relationship Id="rId4" Type="http://schemas.openxmlformats.org/officeDocument/2006/relationships/image" Target="../media/image3.png"/></Relationships>

</file>

<file path=ppt/slides/_rels/slide6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UX / UI Design"/>
          <p:cNvSpPr txBox="1"/>
          <p:nvPr>
            <p:ph type="title"/>
          </p:nvPr>
        </p:nvSpPr>
        <p:spPr>
          <a:prstGeom prst="rect">
            <a:avLst/>
          </a:prstGeom>
        </p:spPr>
        <p:txBody>
          <a:bodyPr/>
          <a:lstStyle/>
          <a:p>
            <a:pPr/>
            <a:r>
              <a:t>UX / UI Design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1" name="Afbeelding" descr="Afbeelding"/>
          <p:cNvPicPr>
            <a:picLocks noChangeAspect="1"/>
          </p:cNvPicPr>
          <p:nvPr>
            <p:ph type="pic" idx="21"/>
          </p:nvPr>
        </p:nvPicPr>
        <p:blipFill>
          <a:blip r:embed="rId3">
            <a:extLst/>
          </a:blip>
          <a:srcRect l="26" t="0" r="26" b="0"/>
          <a:stretch>
            <a:fillRect/>
          </a:stretch>
        </p:blipFill>
        <p:spPr>
          <a:xfrm>
            <a:off x="390128" y="1301765"/>
            <a:ext cx="12224640" cy="6802205"/>
          </a:xfrm>
          <a:prstGeom prst="rect">
            <a:avLst/>
          </a:prstGeom>
        </p:spPr>
      </p:pic>
      <p:pic>
        <p:nvPicPr>
          <p:cNvPr id="232"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233"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234"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235"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236"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Wat zijn belangrijke parameters voor een succesvolle app?"/>
          <p:cNvSpPr txBox="1"/>
          <p:nvPr>
            <p:ph type="title"/>
          </p:nvPr>
        </p:nvSpPr>
        <p:spPr>
          <a:xfrm>
            <a:off x="871596" y="3380399"/>
            <a:ext cx="11261609" cy="2010996"/>
          </a:xfrm>
          <a:prstGeom prst="rect">
            <a:avLst/>
          </a:prstGeom>
        </p:spPr>
        <p:txBody>
          <a:bodyPr anchor="ctr"/>
          <a:lstStyle>
            <a:lvl1pPr algn="ctr" defTabSz="525779">
              <a:defRPr sz="5400"/>
            </a:lvl1pPr>
          </a:lstStyle>
          <a:p>
            <a:pPr/>
            <a:r>
              <a:t>Wat zijn belangrijke parameters voor een succesvolle app?</a:t>
            </a:r>
          </a:p>
        </p:txBody>
      </p:sp>
      <p:sp>
        <p:nvSpPr>
          <p:cNvPr id="241"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Wat is Usability?…"/>
          <p:cNvSpPr txBox="1"/>
          <p:nvPr>
            <p:ph type="title"/>
          </p:nvPr>
        </p:nvSpPr>
        <p:spPr>
          <a:xfrm>
            <a:off x="871596" y="2171550"/>
            <a:ext cx="11261609" cy="4623027"/>
          </a:xfrm>
          <a:prstGeom prst="rect">
            <a:avLst/>
          </a:prstGeom>
        </p:spPr>
        <p:txBody>
          <a:bodyPr anchor="ctr"/>
          <a:lstStyle/>
          <a:p>
            <a:pPr algn="ctr"/>
            <a:r>
              <a:t>Wat is Usability?</a:t>
            </a:r>
          </a:p>
          <a:p>
            <a:pPr algn="ctr"/>
            <a:r>
              <a:t>Wat is Design?</a:t>
            </a:r>
          </a:p>
          <a:p>
            <a:pPr algn="ctr"/>
            <a:r>
              <a:t>Wat is UI?</a:t>
            </a:r>
          </a:p>
          <a:p>
            <a:pPr algn="ctr"/>
            <a:r>
              <a:t>Wat is UX?</a:t>
            </a:r>
          </a:p>
        </p:txBody>
      </p:sp>
      <p:sp>
        <p:nvSpPr>
          <p:cNvPr id="246"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245">
                                            <p:bg/>
                                          </p:spTgt>
                                        </p:tgtEl>
                                        <p:attrNameLst>
                                          <p:attrName>style.visibility</p:attrName>
                                        </p:attrNameLst>
                                      </p:cBhvr>
                                      <p:to>
                                        <p:strVal val="visible"/>
                                      </p:to>
                                    </p:set>
                                    <p:animEffect filter="fade" transition="in">
                                      <p:cBhvr>
                                        <p:cTn id="7" dur="1000"/>
                                        <p:tgtEl>
                                          <p:spTgt spid="245">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245">
                                            <p:txEl>
                                              <p:pRg st="0" end="0"/>
                                            </p:txEl>
                                          </p:spTgt>
                                        </p:tgtEl>
                                        <p:attrNameLst>
                                          <p:attrName>style.visibility</p:attrName>
                                        </p:attrNameLst>
                                      </p:cBhvr>
                                      <p:to>
                                        <p:strVal val="visible"/>
                                      </p:to>
                                    </p:set>
                                    <p:animEffect filter="fade" transition="in">
                                      <p:cBhvr>
                                        <p:cTn id="10" dur="1000"/>
                                        <p:tgtEl>
                                          <p:spTgt spid="24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245">
                                            <p:txEl>
                                              <p:pRg st="1" end="1"/>
                                            </p:txEl>
                                          </p:spTgt>
                                        </p:tgtEl>
                                        <p:attrNameLst>
                                          <p:attrName>style.visibility</p:attrName>
                                        </p:attrNameLst>
                                      </p:cBhvr>
                                      <p:to>
                                        <p:strVal val="visible"/>
                                      </p:to>
                                    </p:set>
                                    <p:animEffect filter="fade" transition="in">
                                      <p:cBhvr>
                                        <p:cTn id="15" dur="1000"/>
                                        <p:tgtEl>
                                          <p:spTgt spid="24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245">
                                            <p:txEl>
                                              <p:pRg st="2" end="2"/>
                                            </p:txEl>
                                          </p:spTgt>
                                        </p:tgtEl>
                                        <p:attrNameLst>
                                          <p:attrName>style.visibility</p:attrName>
                                        </p:attrNameLst>
                                      </p:cBhvr>
                                      <p:to>
                                        <p:strVal val="visible"/>
                                      </p:to>
                                    </p:set>
                                    <p:animEffect filter="fade" transition="in">
                                      <p:cBhvr>
                                        <p:cTn id="20" dur="1000"/>
                                        <p:tgtEl>
                                          <p:spTgt spid="24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245">
                                            <p:txEl>
                                              <p:pRg st="3" end="3"/>
                                            </p:txEl>
                                          </p:spTgt>
                                        </p:tgtEl>
                                        <p:attrNameLst>
                                          <p:attrName>style.visibility</p:attrName>
                                        </p:attrNameLst>
                                      </p:cBhvr>
                                      <p:to>
                                        <p:strVal val="visible"/>
                                      </p:to>
                                    </p:set>
                                    <p:animEffect filter="fade" transition="in">
                                      <p:cBhvr>
                                        <p:cTn id="25" dur="1000"/>
                                        <p:tgtEl>
                                          <p:spTgt spid="245">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45"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8" name="Afbeelding" descr="Afbeelding"/>
          <p:cNvPicPr>
            <a:picLocks noChangeAspect="1"/>
          </p:cNvPicPr>
          <p:nvPr>
            <p:ph type="pic" idx="21"/>
          </p:nvPr>
        </p:nvPicPr>
        <p:blipFill>
          <a:blip r:embed="rId3">
            <a:extLst/>
          </a:blip>
          <a:srcRect l="0" t="0" r="0" b="0"/>
          <a:stretch>
            <a:fillRect/>
          </a:stretch>
        </p:blipFill>
        <p:spPr>
          <a:xfrm>
            <a:off x="988887" y="0"/>
            <a:ext cx="11027026" cy="9753600"/>
          </a:xfrm>
          <a:prstGeom prst="rect">
            <a:avLst/>
          </a:prstGeom>
        </p:spPr>
      </p:pic>
      <p:pic>
        <p:nvPicPr>
          <p:cNvPr id="249"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250"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251"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252"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253"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 Steve Jobs"/>
          <p:cNvSpPr txBox="1"/>
          <p:nvPr>
            <p:ph type="body" idx="21"/>
          </p:nvPr>
        </p:nvSpPr>
        <p:spPr>
          <a:prstGeom prst="rect">
            <a:avLst/>
          </a:prstGeom>
        </p:spPr>
        <p:txBody>
          <a:bodyPr/>
          <a:lstStyle/>
          <a:p>
            <a:pPr/>
            <a:r>
              <a:t>– Steve Jobs</a:t>
            </a:r>
          </a:p>
        </p:txBody>
      </p:sp>
      <p:sp>
        <p:nvSpPr>
          <p:cNvPr id="258" name="&quot;Design is not just what it looks and feels like. Design is how it works.&quot;"/>
          <p:cNvSpPr txBox="1"/>
          <p:nvPr>
            <p:ph type="body" idx="22"/>
          </p:nvPr>
        </p:nvSpPr>
        <p:spPr>
          <a:xfrm>
            <a:off x="1270000" y="3130550"/>
            <a:ext cx="10464800" cy="2882901"/>
          </a:xfrm>
          <a:prstGeom prst="rect">
            <a:avLst/>
          </a:prstGeom>
        </p:spPr>
        <p:txBody>
          <a:bodyPr/>
          <a:lstStyle/>
          <a:p>
            <a:pPr/>
            <a:r>
              <a:t>"</a:t>
            </a:r>
            <a:r>
              <a:rPr>
                <a:latin typeface="+mj-lt"/>
                <a:ea typeface="+mj-ea"/>
                <a:cs typeface="+mj-cs"/>
                <a:sym typeface="Montserrat-Bold"/>
              </a:rPr>
              <a:t>Design</a:t>
            </a:r>
            <a:r>
              <a:t> is not just what it looks and feels like.</a:t>
            </a:r>
            <a:br/>
            <a:r>
              <a:rPr>
                <a:latin typeface="+mj-lt"/>
                <a:ea typeface="+mj-ea"/>
                <a:cs typeface="+mj-cs"/>
                <a:sym typeface="Montserrat-Bold"/>
              </a:rPr>
              <a:t>Design</a:t>
            </a:r>
            <a:r>
              <a:t> is how it </a:t>
            </a:r>
            <a:r>
              <a:rPr>
                <a:latin typeface="+mj-lt"/>
                <a:ea typeface="+mj-ea"/>
                <a:cs typeface="+mj-cs"/>
                <a:sym typeface="Montserrat-Bold"/>
              </a:rPr>
              <a:t>works</a:t>
            </a:r>
            <a:r>
              <a:t>." </a:t>
            </a:r>
          </a:p>
        </p:txBody>
      </p:sp>
      <p:sp>
        <p:nvSpPr>
          <p:cNvPr id="259"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Wat is “gebruikerservaring”?"/>
          <p:cNvSpPr txBox="1"/>
          <p:nvPr>
            <p:ph type="title"/>
          </p:nvPr>
        </p:nvSpPr>
        <p:spPr>
          <a:xfrm>
            <a:off x="1714500" y="1380805"/>
            <a:ext cx="9973717" cy="1679179"/>
          </a:xfrm>
          <a:prstGeom prst="rect">
            <a:avLst/>
          </a:prstGeom>
        </p:spPr>
        <p:txBody>
          <a:bodyPr/>
          <a:lstStyle>
            <a:lvl1pPr defTabSz="525779">
              <a:defRPr sz="5400"/>
            </a:lvl1pPr>
          </a:lstStyle>
          <a:p>
            <a:pPr/>
            <a:r>
              <a:t>Wat is “gebruikerservaring”?</a:t>
            </a:r>
          </a:p>
        </p:txBody>
      </p:sp>
      <p:sp>
        <p:nvSpPr>
          <p:cNvPr id="264" name="Gaat over de totale beleving van een product  of dienst.…"/>
          <p:cNvSpPr txBox="1"/>
          <p:nvPr>
            <p:ph type="body" sz="half" idx="1"/>
          </p:nvPr>
        </p:nvSpPr>
        <p:spPr>
          <a:xfrm>
            <a:off x="1790700" y="3571279"/>
            <a:ext cx="10478466" cy="3506193"/>
          </a:xfrm>
          <a:prstGeom prst="rect">
            <a:avLst/>
          </a:prstGeom>
        </p:spPr>
        <p:txBody>
          <a:bodyPr/>
          <a:lstStyle/>
          <a:p>
            <a:pPr marL="444500" indent="-444500">
              <a:buSzPct val="145000"/>
              <a:buChar char="•"/>
              <a:defRPr sz="3200"/>
            </a:pPr>
            <a:r>
              <a:t>Gaat over de totale beleving van een product </a:t>
            </a:r>
            <a:br/>
            <a:r>
              <a:t>of dienst.</a:t>
            </a:r>
          </a:p>
          <a:p>
            <a:pPr marL="444500" indent="-444500">
              <a:buSzPct val="145000"/>
              <a:buChar char="•"/>
              <a:defRPr sz="3200"/>
            </a:pPr>
            <a:r>
              <a:t>Is niet beperkt tot het digitale gedeelte.</a:t>
            </a:r>
          </a:p>
        </p:txBody>
      </p:sp>
      <p:sp>
        <p:nvSpPr>
          <p:cNvPr id="265"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64">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6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64">
                                            <p:txEl>
                                              <p:pRg st="1" end="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64" grpId="1"/>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7" name="adult-bar-blur-696218.jpg" descr="adult-bar-blur-696218.jpg"/>
          <p:cNvPicPr>
            <a:picLocks noChangeAspect="1"/>
          </p:cNvPicPr>
          <p:nvPr>
            <p:ph type="pic" idx="21"/>
          </p:nvPr>
        </p:nvPicPr>
        <p:blipFill>
          <a:blip r:embed="rId2">
            <a:extLst/>
          </a:blip>
          <a:srcRect l="5832" t="311" r="5832" b="311"/>
          <a:stretch>
            <a:fillRect/>
          </a:stretch>
        </p:blipFill>
        <p:spPr>
          <a:xfrm>
            <a:off x="0" y="0"/>
            <a:ext cx="13004800" cy="9753600"/>
          </a:xfrm>
          <a:prstGeom prst="rect">
            <a:avLst/>
          </a:prstGeom>
        </p:spPr>
      </p:pic>
      <p:pic>
        <p:nvPicPr>
          <p:cNvPr id="268"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269"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270"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271"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272" name="Wat is “gebruikerservaring”?"/>
          <p:cNvSpPr txBox="1"/>
          <p:nvPr>
            <p:ph type="title" idx="4294967295"/>
          </p:nvPr>
        </p:nvSpPr>
        <p:spPr>
          <a:xfrm>
            <a:off x="1679833" y="316510"/>
            <a:ext cx="10535442" cy="1679180"/>
          </a:xfrm>
          <a:prstGeom prst="rect">
            <a:avLst/>
          </a:prstGeom>
          <a:effectLst>
            <a:outerShdw sx="100000" sy="100000" kx="0" ky="0" algn="b" rotWithShape="0" blurRad="63500" dist="25400" dir="5400000">
              <a:srgbClr val="000000">
                <a:alpha val="82451"/>
              </a:srgbClr>
            </a:outerShdw>
          </a:effectLst>
        </p:spPr>
        <p:txBody>
          <a:bodyPr anchor="b"/>
          <a:lstStyle>
            <a:lvl1pPr defTabSz="554990">
              <a:defRPr sz="5700">
                <a:solidFill>
                  <a:srgbClr val="FFFFFF"/>
                </a:solidFill>
              </a:defRPr>
            </a:lvl1pPr>
          </a:lstStyle>
          <a:p>
            <a:pPr/>
            <a:r>
              <a:t>Wat is “gebruikerservaring”?</a:t>
            </a:r>
          </a:p>
        </p:txBody>
      </p:sp>
      <p:sp>
        <p:nvSpPr>
          <p:cNvPr id="273" name="Welke ervaringen kan je opdoen tijdens een etentje in een restaurant?"/>
          <p:cNvSpPr txBox="1"/>
          <p:nvPr/>
        </p:nvSpPr>
        <p:spPr>
          <a:xfrm>
            <a:off x="1714500" y="1887836"/>
            <a:ext cx="9973717" cy="1679180"/>
          </a:xfrm>
          <a:prstGeom prst="rect">
            <a:avLst/>
          </a:prstGeom>
          <a:ln w="12700">
            <a:miter lim="400000"/>
          </a:ln>
          <a:effectLst>
            <a:outerShdw sx="100000" sy="100000" kx="0" ky="0" algn="b" rotWithShape="0" blurRad="63500" dist="25400" dir="5400000">
              <a:srgbClr val="000000">
                <a:alpha val="82451"/>
              </a:srgbClr>
            </a:outerShdw>
          </a:effectLst>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l" defTabSz="397256">
              <a:defRPr cap="none" sz="4080">
                <a:solidFill>
                  <a:srgbClr val="FFFFFF"/>
                </a:solidFill>
                <a:latin typeface="+mn-lt"/>
                <a:ea typeface="+mn-ea"/>
                <a:cs typeface="+mn-cs"/>
                <a:sym typeface="Montserrat-Regular"/>
              </a:defRPr>
            </a:lvl1pPr>
          </a:lstStyle>
          <a:p>
            <a:pPr/>
            <a:r>
              <a:t>Welke ervaringen kan je opdoen tijdens een etentje in een restaurant?</a:t>
            </a:r>
          </a:p>
        </p:txBody>
      </p:sp>
      <p:sp>
        <p:nvSpPr>
          <p:cNvPr id="274" name="Beeld: pexels.com"/>
          <p:cNvSpPr txBox="1"/>
          <p:nvPr/>
        </p:nvSpPr>
        <p:spPr>
          <a:xfrm>
            <a:off x="72629" y="9309100"/>
            <a:ext cx="2114780" cy="381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cap="none"/>
            </a:pPr>
            <a:r>
              <a:t>Beeld: </a:t>
            </a:r>
            <a:r>
              <a:rPr u="sng">
                <a:hlinkClick r:id="rId5" invalidUrl="" action="" tgtFrame="" tooltip="" history="1" highlightClick="0" endSnd="0"/>
              </a:rPr>
              <a:t>pexels.com</a:t>
            </a:r>
          </a:p>
        </p:txBody>
      </p:sp>
      <p:sp>
        <p:nvSpPr>
          <p:cNvPr id="275"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Wat is “gebruikerservaring”?"/>
          <p:cNvSpPr txBox="1"/>
          <p:nvPr>
            <p:ph type="title"/>
          </p:nvPr>
        </p:nvSpPr>
        <p:spPr>
          <a:xfrm>
            <a:off x="1714500" y="316510"/>
            <a:ext cx="9973717" cy="1679180"/>
          </a:xfrm>
          <a:prstGeom prst="rect">
            <a:avLst/>
          </a:prstGeom>
        </p:spPr>
        <p:txBody>
          <a:bodyPr/>
          <a:lstStyle>
            <a:lvl1pPr defTabSz="525779">
              <a:defRPr sz="5400"/>
            </a:lvl1pPr>
          </a:lstStyle>
          <a:p>
            <a:pPr/>
            <a:r>
              <a:t>Wat is “gebruikerservaring”?</a:t>
            </a:r>
          </a:p>
        </p:txBody>
      </p:sp>
      <p:sp>
        <p:nvSpPr>
          <p:cNvPr id="278" name="DIGITAAL…"/>
          <p:cNvSpPr txBox="1"/>
          <p:nvPr>
            <p:ph type="body" idx="1"/>
          </p:nvPr>
        </p:nvSpPr>
        <p:spPr>
          <a:xfrm>
            <a:off x="1714500" y="3749022"/>
            <a:ext cx="10964174" cy="6187431"/>
          </a:xfrm>
          <a:prstGeom prst="rect">
            <a:avLst/>
          </a:prstGeom>
        </p:spPr>
        <p:txBody>
          <a:bodyPr/>
          <a:lstStyle/>
          <a:p>
            <a:pPr>
              <a:defRPr cap="all" sz="2400">
                <a:solidFill>
                  <a:schemeClr val="accent5">
                    <a:hueOff val="-82419"/>
                    <a:satOff val="-9513"/>
                    <a:lumOff val="-16343"/>
                  </a:schemeClr>
                </a:solidFill>
                <a:latin typeface="Montserrat ExtraBold"/>
                <a:ea typeface="Montserrat ExtraBold"/>
                <a:cs typeface="Montserrat ExtraBold"/>
                <a:sym typeface="Montserrat ExtraBold"/>
              </a:defRPr>
            </a:pPr>
            <a:r>
              <a:t>DIGITAAL</a:t>
            </a:r>
          </a:p>
          <a:p>
            <a:pPr marL="444500" indent="-444500">
              <a:buSzPct val="145000"/>
              <a:buChar char="•"/>
              <a:defRPr sz="3200"/>
            </a:pPr>
            <a:r>
              <a:t>Snel en makkelijk info vinden over het restaurant online. (website)</a:t>
            </a:r>
          </a:p>
          <a:p>
            <a:pPr marL="444500" indent="-444500">
              <a:buSzPct val="145000"/>
              <a:buChar char="•"/>
              <a:defRPr sz="3200"/>
            </a:pPr>
            <a:r>
              <a:t>Reviews bekijken. (yelp)</a:t>
            </a:r>
          </a:p>
          <a:p>
            <a:pPr marL="444500" indent="-444500">
              <a:buSzPct val="145000"/>
              <a:buChar char="•"/>
              <a:defRPr sz="3200"/>
            </a:pPr>
            <a:r>
              <a:t>Makkelijk de weg vinden naar het restaurant. (google maps)</a:t>
            </a:r>
          </a:p>
          <a:p>
            <a:pPr marL="444500" indent="-444500">
              <a:buSzPct val="145000"/>
              <a:buChar char="•"/>
              <a:defRPr sz="3200"/>
            </a:pPr>
            <a:r>
              <a:t>Handig bestelsysteem voor obers (app)</a:t>
            </a:r>
            <a:br/>
          </a:p>
          <a:p>
            <a:pPr>
              <a:defRPr cap="all" sz="2400">
                <a:solidFill>
                  <a:schemeClr val="accent5">
                    <a:hueOff val="-82419"/>
                    <a:satOff val="-9513"/>
                    <a:lumOff val="-16343"/>
                  </a:schemeClr>
                </a:solidFill>
                <a:latin typeface="Montserrat ExtraBold"/>
                <a:ea typeface="Montserrat ExtraBold"/>
                <a:cs typeface="Montserrat ExtraBold"/>
                <a:sym typeface="Montserrat ExtraBold"/>
              </a:defRPr>
            </a:pPr>
            <a:r>
              <a:t>NIET DIGITAAL</a:t>
            </a:r>
          </a:p>
          <a:p>
            <a:pPr marL="444500" indent="-444500">
              <a:buSzPct val="145000"/>
              <a:buChar char="•"/>
              <a:defRPr sz="3200"/>
            </a:pPr>
            <a:r>
              <a:t>Lekker eten</a:t>
            </a:r>
          </a:p>
          <a:p>
            <a:pPr marL="444500" indent="-444500">
              <a:buSzPct val="145000"/>
              <a:buChar char="•"/>
              <a:defRPr sz="3200"/>
            </a:pPr>
            <a:r>
              <a:t>Sfeer, interieur, soort cliënteel,… (service design)</a:t>
            </a:r>
          </a:p>
        </p:txBody>
      </p:sp>
      <p:sp>
        <p:nvSpPr>
          <p:cNvPr id="279" name="Welke ervaringen kan je opdoen tijdens een etentje in een restaurant?"/>
          <p:cNvSpPr txBox="1"/>
          <p:nvPr/>
        </p:nvSpPr>
        <p:spPr>
          <a:xfrm>
            <a:off x="1714500" y="1887836"/>
            <a:ext cx="9973717" cy="167918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l" defTabSz="397256">
              <a:defRPr cap="none" sz="4080">
                <a:latin typeface="+mn-lt"/>
                <a:ea typeface="+mn-ea"/>
                <a:cs typeface="+mn-cs"/>
                <a:sym typeface="Montserrat-Regular"/>
              </a:defRPr>
            </a:lvl1pPr>
          </a:lstStyle>
          <a:p>
            <a:pPr/>
            <a:r>
              <a:t>Welke ervaringen kan je opdoen tijdens een etentje in een restaurant?</a:t>
            </a:r>
          </a:p>
        </p:txBody>
      </p:sp>
      <p:sp>
        <p:nvSpPr>
          <p:cNvPr id="280"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278">
                                            <p:bg/>
                                          </p:spTgt>
                                        </p:tgtEl>
                                        <p:attrNameLst>
                                          <p:attrName>style.visibility</p:attrName>
                                        </p:attrNameLst>
                                      </p:cBhvr>
                                      <p:to>
                                        <p:strVal val="visible"/>
                                      </p:to>
                                    </p:set>
                                    <p:animEffect filter="fade" transition="in">
                                      <p:cBhvr>
                                        <p:cTn id="7" dur="1000"/>
                                        <p:tgtEl>
                                          <p:spTgt spid="278">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278">
                                            <p:txEl>
                                              <p:pRg st="0" end="0"/>
                                            </p:txEl>
                                          </p:spTgt>
                                        </p:tgtEl>
                                        <p:attrNameLst>
                                          <p:attrName>style.visibility</p:attrName>
                                        </p:attrNameLst>
                                      </p:cBhvr>
                                      <p:to>
                                        <p:strVal val="visible"/>
                                      </p:to>
                                    </p:set>
                                    <p:animEffect filter="fade" transition="in">
                                      <p:cBhvr>
                                        <p:cTn id="10" dur="1000"/>
                                        <p:tgtEl>
                                          <p:spTgt spid="278">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278">
                                            <p:txEl>
                                              <p:pRg st="1" end="1"/>
                                            </p:txEl>
                                          </p:spTgt>
                                        </p:tgtEl>
                                        <p:attrNameLst>
                                          <p:attrName>style.visibility</p:attrName>
                                        </p:attrNameLst>
                                      </p:cBhvr>
                                      <p:to>
                                        <p:strVal val="visible"/>
                                      </p:to>
                                    </p:set>
                                    <p:animEffect filter="fade" transition="in">
                                      <p:cBhvr>
                                        <p:cTn id="15" dur="1000"/>
                                        <p:tgtEl>
                                          <p:spTgt spid="278">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278">
                                            <p:txEl>
                                              <p:pRg st="2" end="2"/>
                                            </p:txEl>
                                          </p:spTgt>
                                        </p:tgtEl>
                                        <p:attrNameLst>
                                          <p:attrName>style.visibility</p:attrName>
                                        </p:attrNameLst>
                                      </p:cBhvr>
                                      <p:to>
                                        <p:strVal val="visible"/>
                                      </p:to>
                                    </p:set>
                                    <p:animEffect filter="fade" transition="in">
                                      <p:cBhvr>
                                        <p:cTn id="20" dur="1000"/>
                                        <p:tgtEl>
                                          <p:spTgt spid="278">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278">
                                            <p:txEl>
                                              <p:pRg st="3" end="3"/>
                                            </p:txEl>
                                          </p:spTgt>
                                        </p:tgtEl>
                                        <p:attrNameLst>
                                          <p:attrName>style.visibility</p:attrName>
                                        </p:attrNameLst>
                                      </p:cBhvr>
                                      <p:to>
                                        <p:strVal val="visible"/>
                                      </p:to>
                                    </p:set>
                                    <p:animEffect filter="fade" transition="in">
                                      <p:cBhvr>
                                        <p:cTn id="25" dur="1000"/>
                                        <p:tgtEl>
                                          <p:spTgt spid="278">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278">
                                            <p:txEl>
                                              <p:pRg st="4" end="4"/>
                                            </p:txEl>
                                          </p:spTgt>
                                        </p:tgtEl>
                                        <p:attrNameLst>
                                          <p:attrName>style.visibility</p:attrName>
                                        </p:attrNameLst>
                                      </p:cBhvr>
                                      <p:to>
                                        <p:strVal val="visible"/>
                                      </p:to>
                                    </p:set>
                                    <p:animEffect filter="fade" transition="in">
                                      <p:cBhvr>
                                        <p:cTn id="30" dur="1000"/>
                                        <p:tgtEl>
                                          <p:spTgt spid="278">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278">
                                            <p:txEl>
                                              <p:pRg st="5" end="5"/>
                                            </p:txEl>
                                          </p:spTgt>
                                        </p:tgtEl>
                                        <p:attrNameLst>
                                          <p:attrName>style.visibility</p:attrName>
                                        </p:attrNameLst>
                                      </p:cBhvr>
                                      <p:to>
                                        <p:strVal val="visible"/>
                                      </p:to>
                                    </p:set>
                                    <p:animEffect filter="fade" transition="in">
                                      <p:cBhvr>
                                        <p:cTn id="35" dur="1000"/>
                                        <p:tgtEl>
                                          <p:spTgt spid="278">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ID="10" grpId="1" fill="hold">
                                  <p:stCondLst>
                                    <p:cond delay="0"/>
                                  </p:stCondLst>
                                  <p:iterate type="el" backwards="0">
                                    <p:tmAbs val="0"/>
                                  </p:iterate>
                                  <p:childTnLst>
                                    <p:set>
                                      <p:cBhvr>
                                        <p:cTn id="39" fill="hold"/>
                                        <p:tgtEl>
                                          <p:spTgt spid="278">
                                            <p:txEl>
                                              <p:pRg st="6" end="6"/>
                                            </p:txEl>
                                          </p:spTgt>
                                        </p:tgtEl>
                                        <p:attrNameLst>
                                          <p:attrName>style.visibility</p:attrName>
                                        </p:attrNameLst>
                                      </p:cBhvr>
                                      <p:to>
                                        <p:strVal val="visible"/>
                                      </p:to>
                                    </p:set>
                                    <p:animEffect filter="fade" transition="in">
                                      <p:cBhvr>
                                        <p:cTn id="40" dur="1000"/>
                                        <p:tgtEl>
                                          <p:spTgt spid="278">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Class="entr" nodeType="clickEffect" presetID="10" grpId="1" fill="hold">
                                  <p:stCondLst>
                                    <p:cond delay="0"/>
                                  </p:stCondLst>
                                  <p:iterate type="el" backwards="0">
                                    <p:tmAbs val="0"/>
                                  </p:iterate>
                                  <p:childTnLst>
                                    <p:set>
                                      <p:cBhvr>
                                        <p:cTn id="44" fill="hold"/>
                                        <p:tgtEl>
                                          <p:spTgt spid="278">
                                            <p:txEl>
                                              <p:pRg st="7" end="7"/>
                                            </p:txEl>
                                          </p:spTgt>
                                        </p:tgtEl>
                                        <p:attrNameLst>
                                          <p:attrName>style.visibility</p:attrName>
                                        </p:attrNameLst>
                                      </p:cBhvr>
                                      <p:to>
                                        <p:strVal val="visible"/>
                                      </p:to>
                                    </p:set>
                                    <p:animEffect filter="fade" transition="in">
                                      <p:cBhvr>
                                        <p:cTn id="45" dur="1000"/>
                                        <p:tgtEl>
                                          <p:spTgt spid="278">
                                            <p:txEl>
                                              <p:pRg st="7" end="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78" grpId="1"/>
    </p:bld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Een optimale gebruikerservaring vergt teamwork"/>
          <p:cNvSpPr txBox="1"/>
          <p:nvPr>
            <p:ph type="title"/>
          </p:nvPr>
        </p:nvSpPr>
        <p:spPr>
          <a:xfrm>
            <a:off x="1714500" y="316510"/>
            <a:ext cx="9973717" cy="1679180"/>
          </a:xfrm>
          <a:prstGeom prst="rect">
            <a:avLst/>
          </a:prstGeom>
        </p:spPr>
        <p:txBody>
          <a:bodyPr/>
          <a:lstStyle/>
          <a:p>
            <a:pPr defTabSz="455675">
              <a:defRPr sz="4680"/>
            </a:pPr>
            <a:r>
              <a:t>Een optimale gebruikerservaring</a:t>
            </a:r>
            <a:br/>
            <a:r>
              <a:t>vergt teamwork</a:t>
            </a:r>
          </a:p>
        </p:txBody>
      </p:sp>
      <p:sp>
        <p:nvSpPr>
          <p:cNvPr id="283" name="Designers…"/>
          <p:cNvSpPr txBox="1"/>
          <p:nvPr>
            <p:ph type="body" idx="1"/>
          </p:nvPr>
        </p:nvSpPr>
        <p:spPr>
          <a:xfrm>
            <a:off x="1790700" y="2506984"/>
            <a:ext cx="9973717" cy="6187432"/>
          </a:xfrm>
          <a:prstGeom prst="rect">
            <a:avLst/>
          </a:prstGeom>
        </p:spPr>
        <p:txBody>
          <a:bodyPr/>
          <a:lstStyle/>
          <a:p>
            <a:pPr marL="444500" indent="-444500">
              <a:buSzPct val="145000"/>
              <a:buChar char="•"/>
              <a:defRPr sz="3200"/>
            </a:pPr>
            <a:r>
              <a:t>Designers</a:t>
            </a:r>
          </a:p>
          <a:p>
            <a:pPr marL="444500" indent="-444500">
              <a:buSzPct val="145000"/>
              <a:buChar char="•"/>
              <a:defRPr sz="3200"/>
            </a:pPr>
            <a:r>
              <a:t>Developers</a:t>
            </a:r>
          </a:p>
          <a:p>
            <a:pPr marL="444500" indent="-444500">
              <a:buSzPct val="145000"/>
              <a:buChar char="•"/>
              <a:defRPr sz="3200"/>
            </a:pPr>
            <a:r>
              <a:t>Hardware producenten</a:t>
            </a:r>
          </a:p>
          <a:p>
            <a:pPr marL="444500" indent="-444500">
              <a:buSzPct val="145000"/>
              <a:buChar char="•"/>
              <a:defRPr sz="3200"/>
            </a:pPr>
            <a:r>
              <a:t>(Interieur)-architecten</a:t>
            </a:r>
          </a:p>
          <a:p>
            <a:pPr marL="444500" indent="-444500">
              <a:buSzPct val="145000"/>
              <a:buChar char="•"/>
              <a:defRPr sz="3200"/>
            </a:pPr>
            <a:r>
              <a:t>Marketing</a:t>
            </a:r>
          </a:p>
          <a:p>
            <a:pPr marL="444500" indent="-444500">
              <a:buSzPct val="145000"/>
              <a:buChar char="•"/>
              <a:defRPr sz="3200"/>
            </a:pPr>
            <a:r>
              <a:t>…</a:t>
            </a:r>
          </a:p>
          <a:p>
            <a:pPr marL="444500" indent="-444500">
              <a:buSzPct val="145000"/>
              <a:buChar char="•"/>
              <a:defRPr sz="3200"/>
            </a:pPr>
          </a:p>
          <a:p>
            <a:pPr>
              <a:defRPr sz="3200"/>
            </a:pPr>
            <a:r>
              <a:t>Het is optimaal om alle partijen zo snel mogelijk te betrekken bij het project.</a:t>
            </a:r>
          </a:p>
          <a:p>
            <a:pPr marL="444500" indent="-444500">
              <a:buSzPct val="145000"/>
              <a:buChar char="•"/>
              <a:defRPr sz="3200"/>
            </a:pPr>
          </a:p>
        </p:txBody>
      </p:sp>
      <p:sp>
        <p:nvSpPr>
          <p:cNvPr id="284"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283">
                                            <p:bg/>
                                          </p:spTgt>
                                        </p:tgtEl>
                                        <p:attrNameLst>
                                          <p:attrName>style.visibility</p:attrName>
                                        </p:attrNameLst>
                                      </p:cBhvr>
                                      <p:to>
                                        <p:strVal val="visible"/>
                                      </p:to>
                                    </p:set>
                                    <p:animEffect filter="fade" transition="in">
                                      <p:cBhvr>
                                        <p:cTn id="7" dur="1000"/>
                                        <p:tgtEl>
                                          <p:spTgt spid="283">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283">
                                            <p:txEl>
                                              <p:pRg st="0" end="0"/>
                                            </p:txEl>
                                          </p:spTgt>
                                        </p:tgtEl>
                                        <p:attrNameLst>
                                          <p:attrName>style.visibility</p:attrName>
                                        </p:attrNameLst>
                                      </p:cBhvr>
                                      <p:to>
                                        <p:strVal val="visible"/>
                                      </p:to>
                                    </p:set>
                                    <p:animEffect filter="fade" transition="in">
                                      <p:cBhvr>
                                        <p:cTn id="10" dur="1000"/>
                                        <p:tgtEl>
                                          <p:spTgt spid="28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283">
                                            <p:txEl>
                                              <p:pRg st="1" end="1"/>
                                            </p:txEl>
                                          </p:spTgt>
                                        </p:tgtEl>
                                        <p:attrNameLst>
                                          <p:attrName>style.visibility</p:attrName>
                                        </p:attrNameLst>
                                      </p:cBhvr>
                                      <p:to>
                                        <p:strVal val="visible"/>
                                      </p:to>
                                    </p:set>
                                    <p:animEffect filter="fade" transition="in">
                                      <p:cBhvr>
                                        <p:cTn id="15" dur="1000"/>
                                        <p:tgtEl>
                                          <p:spTgt spid="28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283">
                                            <p:txEl>
                                              <p:pRg st="2" end="2"/>
                                            </p:txEl>
                                          </p:spTgt>
                                        </p:tgtEl>
                                        <p:attrNameLst>
                                          <p:attrName>style.visibility</p:attrName>
                                        </p:attrNameLst>
                                      </p:cBhvr>
                                      <p:to>
                                        <p:strVal val="visible"/>
                                      </p:to>
                                    </p:set>
                                    <p:animEffect filter="fade" transition="in">
                                      <p:cBhvr>
                                        <p:cTn id="20" dur="1000"/>
                                        <p:tgtEl>
                                          <p:spTgt spid="28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283">
                                            <p:txEl>
                                              <p:pRg st="3" end="3"/>
                                            </p:txEl>
                                          </p:spTgt>
                                        </p:tgtEl>
                                        <p:attrNameLst>
                                          <p:attrName>style.visibility</p:attrName>
                                        </p:attrNameLst>
                                      </p:cBhvr>
                                      <p:to>
                                        <p:strVal val="visible"/>
                                      </p:to>
                                    </p:set>
                                    <p:animEffect filter="fade" transition="in">
                                      <p:cBhvr>
                                        <p:cTn id="25" dur="1000"/>
                                        <p:tgtEl>
                                          <p:spTgt spid="28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283">
                                            <p:txEl>
                                              <p:pRg st="4" end="4"/>
                                            </p:txEl>
                                          </p:spTgt>
                                        </p:tgtEl>
                                        <p:attrNameLst>
                                          <p:attrName>style.visibility</p:attrName>
                                        </p:attrNameLst>
                                      </p:cBhvr>
                                      <p:to>
                                        <p:strVal val="visible"/>
                                      </p:to>
                                    </p:set>
                                    <p:animEffect filter="fade" transition="in">
                                      <p:cBhvr>
                                        <p:cTn id="30" dur="1000"/>
                                        <p:tgtEl>
                                          <p:spTgt spid="283">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283">
                                            <p:txEl>
                                              <p:pRg st="5" end="5"/>
                                            </p:txEl>
                                          </p:spTgt>
                                        </p:tgtEl>
                                        <p:attrNameLst>
                                          <p:attrName>style.visibility</p:attrName>
                                        </p:attrNameLst>
                                      </p:cBhvr>
                                      <p:to>
                                        <p:strVal val="visible"/>
                                      </p:to>
                                    </p:set>
                                    <p:animEffect filter="fade" transition="in">
                                      <p:cBhvr>
                                        <p:cTn id="35" dur="1000"/>
                                        <p:tgtEl>
                                          <p:spTgt spid="283">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ID="10" grpId="1" fill="hold">
                                  <p:stCondLst>
                                    <p:cond delay="0"/>
                                  </p:stCondLst>
                                  <p:iterate type="el" backwards="0">
                                    <p:tmAbs val="0"/>
                                  </p:iterate>
                                  <p:childTnLst>
                                    <p:set>
                                      <p:cBhvr>
                                        <p:cTn id="39" fill="hold"/>
                                        <p:tgtEl>
                                          <p:spTgt spid="283">
                                            <p:txEl>
                                              <p:pRg st="6" end="6"/>
                                            </p:txEl>
                                          </p:spTgt>
                                        </p:tgtEl>
                                        <p:attrNameLst>
                                          <p:attrName>style.visibility</p:attrName>
                                        </p:attrNameLst>
                                      </p:cBhvr>
                                      <p:to>
                                        <p:strVal val="visible"/>
                                      </p:to>
                                    </p:set>
                                    <p:animEffect filter="fade" transition="in">
                                      <p:cBhvr>
                                        <p:cTn id="40" dur="1000"/>
                                        <p:tgtEl>
                                          <p:spTgt spid="283">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Class="entr" nodeType="clickEffect" presetID="10" grpId="1" fill="hold">
                                  <p:stCondLst>
                                    <p:cond delay="0"/>
                                  </p:stCondLst>
                                  <p:iterate type="el" backwards="0">
                                    <p:tmAbs val="0"/>
                                  </p:iterate>
                                  <p:childTnLst>
                                    <p:set>
                                      <p:cBhvr>
                                        <p:cTn id="44" fill="hold"/>
                                        <p:tgtEl>
                                          <p:spTgt spid="283">
                                            <p:txEl>
                                              <p:pRg st="7" end="7"/>
                                            </p:txEl>
                                          </p:spTgt>
                                        </p:tgtEl>
                                        <p:attrNameLst>
                                          <p:attrName>style.visibility</p:attrName>
                                        </p:attrNameLst>
                                      </p:cBhvr>
                                      <p:to>
                                        <p:strVal val="visible"/>
                                      </p:to>
                                    </p:set>
                                    <p:animEffect filter="fade" transition="in">
                                      <p:cBhvr>
                                        <p:cTn id="45" dur="1000"/>
                                        <p:tgtEl>
                                          <p:spTgt spid="283">
                                            <p:txEl>
                                              <p:pRg st="7" end="7"/>
                                            </p:txEl>
                                          </p:spTgt>
                                        </p:tgtEl>
                                      </p:cBhvr>
                                    </p:animEffect>
                                  </p:childTnLst>
                                </p:cTn>
                              </p:par>
                            </p:childTnLst>
                          </p:cTn>
                        </p:par>
                      </p:childTnLst>
                    </p:cTn>
                  </p:par>
                  <p:par>
                    <p:cTn id="46" fill="hold">
                      <p:stCondLst>
                        <p:cond delay="indefinite"/>
                      </p:stCondLst>
                      <p:childTnLst>
                        <p:par>
                          <p:cTn id="47" fill="hold">
                            <p:stCondLst>
                              <p:cond delay="0"/>
                            </p:stCondLst>
                            <p:childTnLst>
                              <p:par>
                                <p:cTn id="48" presetClass="entr" nodeType="clickEffect" presetID="10" grpId="1" fill="hold">
                                  <p:stCondLst>
                                    <p:cond delay="0"/>
                                  </p:stCondLst>
                                  <p:iterate type="el" backwards="0">
                                    <p:tmAbs val="0"/>
                                  </p:iterate>
                                  <p:childTnLst>
                                    <p:set>
                                      <p:cBhvr>
                                        <p:cTn id="49" fill="hold"/>
                                        <p:tgtEl>
                                          <p:spTgt spid="283">
                                            <p:txEl>
                                              <p:pRg st="8" end="8"/>
                                            </p:txEl>
                                          </p:spTgt>
                                        </p:tgtEl>
                                        <p:attrNameLst>
                                          <p:attrName>style.visibility</p:attrName>
                                        </p:attrNameLst>
                                      </p:cBhvr>
                                      <p:to>
                                        <p:strVal val="visible"/>
                                      </p:to>
                                    </p:set>
                                    <p:animEffect filter="fade" transition="in">
                                      <p:cBhvr>
                                        <p:cTn id="50" dur="1000"/>
                                        <p:tgtEl>
                                          <p:spTgt spid="283">
                                            <p:txEl>
                                              <p:pRg st="8" end="8"/>
                                            </p:txEl>
                                          </p:spTgt>
                                        </p:tgtEl>
                                      </p:cBhvr>
                                    </p:animEffect>
                                  </p:childTnLst>
                                </p:cTn>
                              </p:par>
                            </p:childTnLst>
                          </p:cTn>
                        </p:par>
                      </p:childTnLst>
                    </p:cTn>
                  </p:par>
                  <p:par>
                    <p:cTn id="51" fill="hold">
                      <p:stCondLst>
                        <p:cond delay="indefinite"/>
                      </p:stCondLst>
                      <p:childTnLst>
                        <p:par>
                          <p:cTn id="52" fill="hold">
                            <p:stCondLst>
                              <p:cond delay="0"/>
                            </p:stCondLst>
                            <p:childTnLst>
                              <p:par>
                                <p:cTn id="53" presetClass="entr" nodeType="clickEffect" presetID="10" grpId="1" fill="hold">
                                  <p:stCondLst>
                                    <p:cond delay="0"/>
                                  </p:stCondLst>
                                  <p:iterate type="el" backwards="0">
                                    <p:tmAbs val="0"/>
                                  </p:iterate>
                                  <p:childTnLst>
                                    <p:set>
                                      <p:cBhvr>
                                        <p:cTn id="54" fill="hold"/>
                                        <p:tgtEl>
                                          <p:spTgt spid="283">
                                            <p:txEl>
                                              <p:pRg st="9" end="9"/>
                                            </p:txEl>
                                          </p:spTgt>
                                        </p:tgtEl>
                                        <p:attrNameLst>
                                          <p:attrName>style.visibility</p:attrName>
                                        </p:attrNameLst>
                                      </p:cBhvr>
                                      <p:to>
                                        <p:strVal val="visible"/>
                                      </p:to>
                                    </p:set>
                                    <p:animEffect filter="fade" transition="in">
                                      <p:cBhvr>
                                        <p:cTn id="55" dur="1000"/>
                                        <p:tgtEl>
                                          <p:spTgt spid="283">
                                            <p:txEl>
                                              <p:pRg st="9" end="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83" grpId="1"/>
    </p:bld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Is UX belangrijk?"/>
          <p:cNvSpPr txBox="1"/>
          <p:nvPr>
            <p:ph type="title"/>
          </p:nvPr>
        </p:nvSpPr>
        <p:spPr>
          <a:xfrm>
            <a:off x="871596" y="3380399"/>
            <a:ext cx="11261609" cy="2010996"/>
          </a:xfrm>
          <a:prstGeom prst="rect">
            <a:avLst/>
          </a:prstGeom>
        </p:spPr>
        <p:txBody>
          <a:bodyPr anchor="ctr"/>
          <a:lstStyle>
            <a:lvl1pPr algn="ctr"/>
          </a:lstStyle>
          <a:p>
            <a:pPr/>
            <a:r>
              <a:t>Is UX belangrijk?</a:t>
            </a:r>
          </a:p>
        </p:txBody>
      </p:sp>
      <p:sp>
        <p:nvSpPr>
          <p:cNvPr id="287" name="Het belang van de (digitale) UX neemt alsmaar toe"/>
          <p:cNvSpPr txBox="1"/>
          <p:nvPr>
            <p:ph type="body" sz="half" idx="1"/>
          </p:nvPr>
        </p:nvSpPr>
        <p:spPr>
          <a:xfrm>
            <a:off x="1384161" y="5070156"/>
            <a:ext cx="10580001" cy="3497132"/>
          </a:xfrm>
          <a:prstGeom prst="rect">
            <a:avLst/>
          </a:prstGeom>
        </p:spPr>
        <p:txBody>
          <a:bodyPr/>
          <a:lstStyle>
            <a:lvl1pPr>
              <a:defRPr sz="3200"/>
            </a:lvl1pPr>
          </a:lstStyle>
          <a:p>
            <a:pPr/>
            <a:r>
              <a:t>Het belang van de (digitale) UX neemt alsmaar toe</a:t>
            </a:r>
          </a:p>
        </p:txBody>
      </p:sp>
      <p:sp>
        <p:nvSpPr>
          <p:cNvPr id="288"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287"/>
                                        </p:tgtEl>
                                        <p:attrNameLst>
                                          <p:attrName>style.visibility</p:attrName>
                                        </p:attrNameLst>
                                      </p:cBhvr>
                                      <p:to>
                                        <p:strVal val="visible"/>
                                      </p:to>
                                    </p:set>
                                    <p:animEffect filter="fade" transition="in">
                                      <p:cBhvr>
                                        <p:cTn id="7" dur="1000"/>
                                        <p:tgtEl>
                                          <p:spTgt spid="2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87" grpId="1"/>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Hello, I am…"/>
          <p:cNvSpPr txBox="1"/>
          <p:nvPr>
            <p:ph type="title"/>
          </p:nvPr>
        </p:nvSpPr>
        <p:spPr>
          <a:xfrm>
            <a:off x="1714500" y="316510"/>
            <a:ext cx="9973717" cy="1679180"/>
          </a:xfrm>
          <a:prstGeom prst="rect">
            <a:avLst/>
          </a:prstGeom>
        </p:spPr>
        <p:txBody>
          <a:bodyPr/>
          <a:lstStyle/>
          <a:p>
            <a:pPr/>
            <a:r>
              <a:t>Hello, I am…</a:t>
            </a:r>
          </a:p>
        </p:txBody>
      </p:sp>
      <p:sp>
        <p:nvSpPr>
          <p:cNvPr id="184" name="Joris Van Geertruyden joris.vangeertruyden@ap.be…"/>
          <p:cNvSpPr txBox="1"/>
          <p:nvPr>
            <p:ph type="body" sz="half" idx="1"/>
          </p:nvPr>
        </p:nvSpPr>
        <p:spPr>
          <a:xfrm>
            <a:off x="1790700" y="2506984"/>
            <a:ext cx="8010907" cy="6187432"/>
          </a:xfrm>
          <a:prstGeom prst="rect">
            <a:avLst/>
          </a:prstGeom>
        </p:spPr>
        <p:txBody>
          <a:bodyPr/>
          <a:lstStyle/>
          <a:p>
            <a:pPr>
              <a:defRPr sz="3200"/>
            </a:pPr>
            <a:r>
              <a:t>Joris Van Geertruyden</a:t>
            </a:r>
            <a:br/>
            <a:r>
              <a:rPr sz="2400"/>
              <a:t>joris.vangeertruyden@ap.be</a:t>
            </a:r>
          </a:p>
          <a:p>
            <a:pPr>
              <a:defRPr sz="3200"/>
            </a:pPr>
          </a:p>
          <a:p>
            <a:pPr>
              <a:defRPr sz="2400"/>
            </a:pPr>
            <a:r>
              <a:t>Lector UI/UX Design (TI &amp; EAICT)</a:t>
            </a:r>
            <a:br/>
            <a:r>
              <a:t>Consult AP Valley (EAICT)</a:t>
            </a:r>
          </a:p>
          <a:p>
            <a:pPr>
              <a:defRPr sz="2400"/>
            </a:pPr>
          </a:p>
          <a:p>
            <a:pPr>
              <a:defRPr sz="2400"/>
            </a:pPr>
            <a:r>
              <a:t>8 jaar actief in privé-sector</a:t>
            </a:r>
            <a:br/>
            <a:r>
              <a:t>als front-end designer/developer</a:t>
            </a:r>
            <a:br/>
            <a:r>
              <a:t>en graphic designer</a:t>
            </a:r>
            <a:br/>
            <a:r>
              <a:t>in Brussel en Antwerpen</a:t>
            </a:r>
          </a:p>
          <a:p>
            <a:pPr>
              <a:defRPr sz="2400"/>
            </a:pPr>
          </a:p>
          <a:p>
            <a:pPr>
              <a:defRPr sz="2400"/>
            </a:pPr>
            <a:r>
              <a:t>Sinds 2006 actief als zelfstandige</a:t>
            </a:r>
          </a:p>
        </p:txBody>
      </p:sp>
      <p:sp>
        <p:nvSpPr>
          <p:cNvPr id="185"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pic>
        <p:nvPicPr>
          <p:cNvPr id="186" name="logo.png" descr="logo.png"/>
          <p:cNvPicPr>
            <a:picLocks noChangeAspect="1"/>
          </p:cNvPicPr>
          <p:nvPr/>
        </p:nvPicPr>
        <p:blipFill>
          <a:blip r:embed="rId2">
            <a:extLst/>
          </a:blip>
          <a:stretch>
            <a:fillRect/>
          </a:stretch>
        </p:blipFill>
        <p:spPr>
          <a:xfrm>
            <a:off x="7565374" y="2357407"/>
            <a:ext cx="4860288" cy="524513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90" name="Schermafbeelding 2019-02-12 om 15.06.35.png" descr="Schermafbeelding 2019-02-12 om 15.06.35.png"/>
          <p:cNvPicPr>
            <a:picLocks noChangeAspect="1"/>
          </p:cNvPicPr>
          <p:nvPr>
            <p:ph type="pic" idx="21"/>
          </p:nvPr>
        </p:nvPicPr>
        <p:blipFill>
          <a:blip r:embed="rId3">
            <a:extLst/>
          </a:blip>
          <a:srcRect l="369" t="129" r="14725" b="1496"/>
          <a:stretch>
            <a:fillRect/>
          </a:stretch>
        </p:blipFill>
        <p:spPr>
          <a:xfrm>
            <a:off x="0" y="0"/>
            <a:ext cx="13004800" cy="9238398"/>
          </a:xfrm>
          <a:prstGeom prst="rect">
            <a:avLst/>
          </a:prstGeom>
        </p:spPr>
      </p:pic>
      <p:pic>
        <p:nvPicPr>
          <p:cNvPr id="291"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292"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293"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294"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295" name="AIR BNB"/>
          <p:cNvSpPr txBox="1"/>
          <p:nvPr>
            <p:ph type="title" idx="4294967295"/>
          </p:nvPr>
        </p:nvSpPr>
        <p:spPr>
          <a:xfrm>
            <a:off x="7125079" y="498481"/>
            <a:ext cx="9973717" cy="1679179"/>
          </a:xfrm>
          <a:prstGeom prst="rect">
            <a:avLst/>
          </a:prstGeom>
        </p:spPr>
        <p:txBody>
          <a:bodyPr anchor="b"/>
          <a:lstStyle>
            <a:lvl1pPr>
              <a:defRPr>
                <a:solidFill>
                  <a:srgbClr val="FFFFFF"/>
                </a:solidFill>
              </a:defRPr>
            </a:lvl1pPr>
          </a:lstStyle>
          <a:p>
            <a:pPr/>
            <a:r>
              <a:t>AIR BNB</a:t>
            </a:r>
          </a:p>
        </p:txBody>
      </p:sp>
      <p:sp>
        <p:nvSpPr>
          <p:cNvPr id="296" name="Heeft geen hotels, geen bediening, enkel een app."/>
          <p:cNvSpPr txBox="1"/>
          <p:nvPr/>
        </p:nvSpPr>
        <p:spPr>
          <a:xfrm>
            <a:off x="7149341" y="1948493"/>
            <a:ext cx="5049104" cy="167917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l" defTabSz="327152">
              <a:defRPr cap="none" sz="3359">
                <a:solidFill>
                  <a:srgbClr val="FFFFFF"/>
                </a:solidFill>
                <a:latin typeface="+mn-lt"/>
                <a:ea typeface="+mn-ea"/>
                <a:cs typeface="+mn-cs"/>
                <a:sym typeface="Montserrat-Regular"/>
              </a:defRPr>
            </a:lvl1pPr>
          </a:lstStyle>
          <a:p>
            <a:pPr/>
            <a:r>
              <a:t>Heeft geen hotels, geen bediening, enkel een app.</a:t>
            </a:r>
          </a:p>
        </p:txBody>
      </p:sp>
      <p:sp>
        <p:nvSpPr>
          <p:cNvPr id="297" name="Beeld: airbnb.com"/>
          <p:cNvSpPr txBox="1"/>
          <p:nvPr/>
        </p:nvSpPr>
        <p:spPr>
          <a:xfrm>
            <a:off x="72629" y="9309100"/>
            <a:ext cx="2151813" cy="381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cap="none"/>
            </a:pPr>
            <a:r>
              <a:t>Beeld: </a:t>
            </a:r>
            <a:r>
              <a:rPr u="sng">
                <a:hlinkClick r:id="rId6" invalidUrl="" action="" tgtFrame="" tooltip="" history="1" highlightClick="0" endSnd="0"/>
              </a:rPr>
              <a:t>airbnb.com</a:t>
            </a:r>
          </a:p>
        </p:txBody>
      </p:sp>
      <p:sp>
        <p:nvSpPr>
          <p:cNvPr id="298"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02" name="Schermafbeelding 2019-02-12 om 15.10.53.png" descr="Schermafbeelding 2019-02-12 om 15.10.53.png"/>
          <p:cNvPicPr>
            <a:picLocks noChangeAspect="1"/>
          </p:cNvPicPr>
          <p:nvPr>
            <p:ph type="pic" idx="21"/>
          </p:nvPr>
        </p:nvPicPr>
        <p:blipFill>
          <a:blip r:embed="rId3">
            <a:extLst/>
          </a:blip>
          <a:srcRect l="9831" t="0" r="9831" b="0"/>
          <a:stretch>
            <a:fillRect/>
          </a:stretch>
        </p:blipFill>
        <p:spPr>
          <a:xfrm>
            <a:off x="-104407" y="-103377"/>
            <a:ext cx="13607907" cy="9666834"/>
          </a:xfrm>
          <a:prstGeom prst="rect">
            <a:avLst/>
          </a:prstGeom>
        </p:spPr>
      </p:pic>
      <p:sp>
        <p:nvSpPr>
          <p:cNvPr id="303" name="Rechthoek"/>
          <p:cNvSpPr/>
          <p:nvPr/>
        </p:nvSpPr>
        <p:spPr>
          <a:xfrm>
            <a:off x="388629" y="2148527"/>
            <a:ext cx="6530407" cy="3705037"/>
          </a:xfrm>
          <a:prstGeom prst="rect">
            <a:avLst/>
          </a:prstGeom>
          <a:solidFill>
            <a:srgbClr val="FFFFFF"/>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304"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305"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306"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307"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308" name="UBER"/>
          <p:cNvSpPr txBox="1"/>
          <p:nvPr>
            <p:ph type="title" idx="4294967295"/>
          </p:nvPr>
        </p:nvSpPr>
        <p:spPr>
          <a:xfrm>
            <a:off x="901699" y="2111949"/>
            <a:ext cx="9973718" cy="1679179"/>
          </a:xfrm>
          <a:prstGeom prst="rect">
            <a:avLst/>
          </a:prstGeom>
        </p:spPr>
        <p:txBody>
          <a:bodyPr anchor="b"/>
          <a:lstStyle/>
          <a:p>
            <a:pPr/>
            <a:r>
              <a:t>UBER</a:t>
            </a:r>
          </a:p>
        </p:txBody>
      </p:sp>
      <p:sp>
        <p:nvSpPr>
          <p:cNvPr id="309" name="Heeft geen taxi’s, geen eigen bestuurders, enkel een app."/>
          <p:cNvSpPr txBox="1"/>
          <p:nvPr/>
        </p:nvSpPr>
        <p:spPr>
          <a:xfrm>
            <a:off x="925962" y="3676262"/>
            <a:ext cx="5049104" cy="167917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l" defTabSz="327152">
              <a:defRPr cap="none" sz="3359">
                <a:latin typeface="+mn-lt"/>
                <a:ea typeface="+mn-ea"/>
                <a:cs typeface="+mn-cs"/>
                <a:sym typeface="Montserrat-Regular"/>
              </a:defRPr>
            </a:lvl1pPr>
          </a:lstStyle>
          <a:p>
            <a:pPr/>
            <a:r>
              <a:t>Heeft geen taxi’s, geen eigen bestuurders, enkel een app.</a:t>
            </a:r>
          </a:p>
        </p:txBody>
      </p:sp>
      <p:sp>
        <p:nvSpPr>
          <p:cNvPr id="310" name="Beeld:  uber.com"/>
          <p:cNvSpPr txBox="1"/>
          <p:nvPr/>
        </p:nvSpPr>
        <p:spPr>
          <a:xfrm>
            <a:off x="72629" y="9309100"/>
            <a:ext cx="2001851" cy="381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cap="none"/>
            </a:pPr>
            <a:r>
              <a:t>Beeld:  </a:t>
            </a:r>
            <a:r>
              <a:rPr u="sng">
                <a:hlinkClick r:id="rId6" invalidUrl="" action="" tgtFrame="" tooltip="" history="1" highlightClick="0" endSnd="0"/>
              </a:rPr>
              <a:t>uber.com</a:t>
            </a:r>
          </a:p>
        </p:txBody>
      </p:sp>
      <p:sp>
        <p:nvSpPr>
          <p:cNvPr id="311"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Wie staat centraal in UX?"/>
          <p:cNvSpPr txBox="1"/>
          <p:nvPr>
            <p:ph type="title"/>
          </p:nvPr>
        </p:nvSpPr>
        <p:spPr>
          <a:xfrm>
            <a:off x="871596" y="3380399"/>
            <a:ext cx="11261609" cy="2010996"/>
          </a:xfrm>
          <a:prstGeom prst="rect">
            <a:avLst/>
          </a:prstGeom>
        </p:spPr>
        <p:txBody>
          <a:bodyPr anchor="ctr"/>
          <a:lstStyle>
            <a:lvl1pPr algn="ctr"/>
          </a:lstStyle>
          <a:p>
            <a:pPr/>
            <a:r>
              <a:t>Wie staat centraal in UX?</a:t>
            </a:r>
          </a:p>
        </p:txBody>
      </p:sp>
      <p:sp>
        <p:nvSpPr>
          <p:cNvPr id="316"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18" name="adult-beard-boy-220453.jpg" descr="adult-beard-boy-220453.jpg"/>
          <p:cNvPicPr>
            <a:picLocks noChangeAspect="1"/>
          </p:cNvPicPr>
          <p:nvPr>
            <p:ph type="pic" idx="21"/>
          </p:nvPr>
        </p:nvPicPr>
        <p:blipFill>
          <a:blip r:embed="rId2">
            <a:extLst/>
          </a:blip>
          <a:srcRect l="0" t="25000" r="0" b="25000"/>
          <a:stretch>
            <a:fillRect/>
          </a:stretch>
        </p:blipFill>
        <p:spPr>
          <a:xfrm>
            <a:off x="0" y="0"/>
            <a:ext cx="13004800" cy="9753600"/>
          </a:xfrm>
          <a:prstGeom prst="rect">
            <a:avLst/>
          </a:prstGeom>
        </p:spPr>
      </p:pic>
      <p:pic>
        <p:nvPicPr>
          <p:cNvPr id="319"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320"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321"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322"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323" name="klant / user"/>
          <p:cNvSpPr txBox="1"/>
          <p:nvPr>
            <p:ph type="title" idx="4294967295"/>
          </p:nvPr>
        </p:nvSpPr>
        <p:spPr>
          <a:xfrm>
            <a:off x="1758238" y="7212553"/>
            <a:ext cx="9973717" cy="1679179"/>
          </a:xfrm>
          <a:prstGeom prst="rect">
            <a:avLst/>
          </a:prstGeom>
        </p:spPr>
        <p:txBody>
          <a:bodyPr anchor="b"/>
          <a:lstStyle>
            <a:lvl1pPr algn="ctr">
              <a:defRPr>
                <a:solidFill>
                  <a:srgbClr val="FFFFFF"/>
                </a:solidFill>
              </a:defRPr>
            </a:lvl1pPr>
          </a:lstStyle>
          <a:p>
            <a:pPr/>
            <a:r>
              <a:t>klant / user</a:t>
            </a:r>
          </a:p>
        </p:txBody>
      </p:sp>
      <p:sp>
        <p:nvSpPr>
          <p:cNvPr id="324" name="Beeld: pexels.com"/>
          <p:cNvSpPr txBox="1"/>
          <p:nvPr/>
        </p:nvSpPr>
        <p:spPr>
          <a:xfrm>
            <a:off x="72629" y="9309100"/>
            <a:ext cx="2114780" cy="381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cap="none"/>
            </a:pPr>
            <a:r>
              <a:t>Beeld: </a:t>
            </a:r>
            <a:r>
              <a:rPr u="sng">
                <a:hlinkClick r:id="rId5" invalidUrl="" action="" tgtFrame="" tooltip="" history="1" highlightClick="0" endSnd="0"/>
              </a:rPr>
              <a:t>pexels.com</a:t>
            </a:r>
          </a:p>
        </p:txBody>
      </p:sp>
      <p:sp>
        <p:nvSpPr>
          <p:cNvPr id="325"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27" name="attractive-beautiful-beauty-1181424.jpg" descr="attractive-beautiful-beauty-1181424.jpg"/>
          <p:cNvPicPr>
            <a:picLocks noChangeAspect="1"/>
          </p:cNvPicPr>
          <p:nvPr>
            <p:ph type="pic" idx="21"/>
          </p:nvPr>
        </p:nvPicPr>
        <p:blipFill>
          <a:blip r:embed="rId2">
            <a:extLst/>
          </a:blip>
          <a:srcRect l="0" t="9959" r="0" b="39974"/>
          <a:stretch>
            <a:fillRect/>
          </a:stretch>
        </p:blipFill>
        <p:spPr>
          <a:xfrm>
            <a:off x="0" y="0"/>
            <a:ext cx="13004800" cy="9753600"/>
          </a:xfrm>
          <a:prstGeom prst="rect">
            <a:avLst/>
          </a:prstGeom>
        </p:spPr>
      </p:pic>
      <p:pic>
        <p:nvPicPr>
          <p:cNvPr id="328"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329"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330"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331"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332" name="klant / user"/>
          <p:cNvSpPr txBox="1"/>
          <p:nvPr>
            <p:ph type="title" idx="4294967295"/>
          </p:nvPr>
        </p:nvSpPr>
        <p:spPr>
          <a:xfrm>
            <a:off x="1758238" y="7212553"/>
            <a:ext cx="9973717" cy="1679179"/>
          </a:xfrm>
          <a:prstGeom prst="rect">
            <a:avLst/>
          </a:prstGeom>
        </p:spPr>
        <p:txBody>
          <a:bodyPr anchor="b"/>
          <a:lstStyle>
            <a:lvl1pPr algn="ctr"/>
          </a:lstStyle>
          <a:p>
            <a:pPr/>
            <a:r>
              <a:t>klant / user</a:t>
            </a:r>
          </a:p>
        </p:txBody>
      </p:sp>
      <p:sp>
        <p:nvSpPr>
          <p:cNvPr id="333" name="Beeld: pexels.com"/>
          <p:cNvSpPr txBox="1"/>
          <p:nvPr/>
        </p:nvSpPr>
        <p:spPr>
          <a:xfrm>
            <a:off x="72629" y="9309100"/>
            <a:ext cx="2114780" cy="381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cap="none"/>
            </a:pPr>
            <a:r>
              <a:t>Beeld: </a:t>
            </a:r>
            <a:r>
              <a:rPr u="sng">
                <a:hlinkClick r:id="rId5" invalidUrl="" action="" tgtFrame="" tooltip="" history="1" highlightClick="0" endSnd="0"/>
              </a:rPr>
              <a:t>pexels.com</a:t>
            </a:r>
          </a:p>
        </p:txBody>
      </p:sp>
      <p:sp>
        <p:nvSpPr>
          <p:cNvPr id="334"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36" name="close-up-eyeglasses-eyes-1105191.jpg" descr="close-up-eyeglasses-eyes-1105191.jpg"/>
          <p:cNvPicPr>
            <a:picLocks noChangeAspect="1"/>
          </p:cNvPicPr>
          <p:nvPr>
            <p:ph type="pic" idx="21"/>
          </p:nvPr>
        </p:nvPicPr>
        <p:blipFill>
          <a:blip r:embed="rId2">
            <a:extLst/>
          </a:blip>
          <a:srcRect l="5555" t="0" r="5555" b="0"/>
          <a:stretch>
            <a:fillRect/>
          </a:stretch>
        </p:blipFill>
        <p:spPr>
          <a:xfrm>
            <a:off x="0" y="0"/>
            <a:ext cx="13004800" cy="9753600"/>
          </a:xfrm>
          <a:prstGeom prst="rect">
            <a:avLst/>
          </a:prstGeom>
        </p:spPr>
      </p:pic>
      <p:pic>
        <p:nvPicPr>
          <p:cNvPr id="337"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338"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339"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340"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341" name="user"/>
          <p:cNvSpPr txBox="1"/>
          <p:nvPr>
            <p:ph type="title" idx="4294967295"/>
          </p:nvPr>
        </p:nvSpPr>
        <p:spPr>
          <a:xfrm>
            <a:off x="1515541" y="7224684"/>
            <a:ext cx="9973718" cy="1679179"/>
          </a:xfrm>
          <a:prstGeom prst="rect">
            <a:avLst/>
          </a:prstGeom>
        </p:spPr>
        <p:txBody>
          <a:bodyPr anchor="b"/>
          <a:lstStyle>
            <a:lvl1pPr algn="ctr"/>
          </a:lstStyle>
          <a:p>
            <a:pPr/>
            <a:r>
              <a:t>user</a:t>
            </a:r>
          </a:p>
        </p:txBody>
      </p:sp>
      <p:sp>
        <p:nvSpPr>
          <p:cNvPr id="342" name="Beeld: pexels.com"/>
          <p:cNvSpPr txBox="1"/>
          <p:nvPr/>
        </p:nvSpPr>
        <p:spPr>
          <a:xfrm>
            <a:off x="72629" y="9309100"/>
            <a:ext cx="2114780" cy="381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defRPr cap="none"/>
            </a:pPr>
            <a:r>
              <a:t>Beeld: </a:t>
            </a:r>
            <a:r>
              <a:rPr u="sng">
                <a:hlinkClick r:id="rId5" invalidUrl="" action="" tgtFrame="" tooltip="" history="1" highlightClick="0" endSnd="0"/>
              </a:rPr>
              <a:t>pexels.com</a:t>
            </a:r>
          </a:p>
        </p:txBody>
      </p:sp>
      <p:sp>
        <p:nvSpPr>
          <p:cNvPr id="343"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Human Centered Design"/>
          <p:cNvSpPr txBox="1"/>
          <p:nvPr>
            <p:ph type="title"/>
          </p:nvPr>
        </p:nvSpPr>
        <p:spPr>
          <a:xfrm>
            <a:off x="1714500" y="316510"/>
            <a:ext cx="9973717" cy="1679180"/>
          </a:xfrm>
          <a:prstGeom prst="rect">
            <a:avLst/>
          </a:prstGeom>
        </p:spPr>
        <p:txBody>
          <a:bodyPr/>
          <a:lstStyle/>
          <a:p>
            <a:pPr/>
            <a:r>
              <a:t>Human Centered Design</a:t>
            </a:r>
          </a:p>
        </p:txBody>
      </p:sp>
      <p:sp>
        <p:nvSpPr>
          <p:cNvPr id="346" name="Om de ervaring compleet te maken moeten we goed begrijpen wat de noden en wensen zijn van klanten/users.…"/>
          <p:cNvSpPr txBox="1"/>
          <p:nvPr>
            <p:ph type="body" idx="1"/>
          </p:nvPr>
        </p:nvSpPr>
        <p:spPr>
          <a:xfrm>
            <a:off x="1790700" y="2506984"/>
            <a:ext cx="9973717" cy="6187432"/>
          </a:xfrm>
          <a:prstGeom prst="rect">
            <a:avLst/>
          </a:prstGeom>
        </p:spPr>
        <p:txBody>
          <a:bodyPr/>
          <a:lstStyle/>
          <a:p>
            <a:pPr>
              <a:defRPr sz="3200"/>
            </a:pPr>
            <a:r>
              <a:t>Om de ervaring compleet te maken moeten we goed begrijpen wat de noden en wensen zijn van klanten/users.</a:t>
            </a:r>
          </a:p>
          <a:p>
            <a:pPr>
              <a:defRPr sz="3200"/>
            </a:pPr>
          </a:p>
          <a:p>
            <a:pPr>
              <a:defRPr sz="3200"/>
            </a:pPr>
            <a:r>
              <a:t>Dat gebeurt niet altijd…</a:t>
            </a:r>
          </a:p>
          <a:p>
            <a:pPr marL="444500" indent="-444500">
              <a:buSzPct val="145000"/>
              <a:buChar char="•"/>
              <a:defRPr sz="3200"/>
            </a:pPr>
          </a:p>
        </p:txBody>
      </p:sp>
      <p:sp>
        <p:nvSpPr>
          <p:cNvPr id="347"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49" name="dos.jpg" descr="dos.jpg"/>
          <p:cNvPicPr>
            <a:picLocks noChangeAspect="1"/>
          </p:cNvPicPr>
          <p:nvPr>
            <p:ph type="pic" idx="21"/>
          </p:nvPr>
        </p:nvPicPr>
        <p:blipFill>
          <a:blip r:embed="rId3">
            <a:extLst/>
          </a:blip>
          <a:srcRect l="0" t="0" r="0" b="0"/>
          <a:stretch>
            <a:fillRect/>
          </a:stretch>
        </p:blipFill>
        <p:spPr>
          <a:xfrm>
            <a:off x="0" y="0"/>
            <a:ext cx="13004800" cy="9753600"/>
          </a:xfrm>
          <a:prstGeom prst="rect">
            <a:avLst/>
          </a:prstGeom>
        </p:spPr>
      </p:pic>
      <p:pic>
        <p:nvPicPr>
          <p:cNvPr id="350"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351"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352"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353"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354"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Methodiek - Lean UX"/>
          <p:cNvSpPr txBox="1"/>
          <p:nvPr>
            <p:ph type="title"/>
          </p:nvPr>
        </p:nvSpPr>
        <p:spPr>
          <a:xfrm>
            <a:off x="1714500" y="316510"/>
            <a:ext cx="9973717" cy="1679180"/>
          </a:xfrm>
          <a:prstGeom prst="rect">
            <a:avLst/>
          </a:prstGeom>
        </p:spPr>
        <p:txBody>
          <a:bodyPr/>
          <a:lstStyle/>
          <a:p>
            <a:pPr/>
            <a:r>
              <a:t>Methodiek - </a:t>
            </a:r>
            <a:r>
              <a:rPr>
                <a:solidFill>
                  <a:schemeClr val="accent5">
                    <a:lumOff val="-29866"/>
                  </a:schemeClr>
                </a:solidFill>
              </a:rPr>
              <a:t>Lean UX</a:t>
            </a:r>
          </a:p>
        </p:txBody>
      </p:sp>
      <p:grpSp>
        <p:nvGrpSpPr>
          <p:cNvPr id="361" name="Groepeer"/>
          <p:cNvGrpSpPr/>
          <p:nvPr/>
        </p:nvGrpSpPr>
        <p:grpSpPr>
          <a:xfrm>
            <a:off x="4802171" y="2485953"/>
            <a:ext cx="3044811" cy="1894978"/>
            <a:chOff x="0" y="0"/>
            <a:chExt cx="3044810" cy="1894976"/>
          </a:xfrm>
        </p:grpSpPr>
        <p:sp>
          <p:nvSpPr>
            <p:cNvPr id="359" name="Afgeronde rechthoek"/>
            <p:cNvSpPr/>
            <p:nvPr/>
          </p:nvSpPr>
          <p:spPr>
            <a:xfrm>
              <a:off x="0" y="0"/>
              <a:ext cx="3044811" cy="1894977"/>
            </a:xfrm>
            <a:prstGeom prst="roundRect">
              <a:avLst>
                <a:gd name="adj" fmla="val 10053"/>
              </a:avLst>
            </a:prstGeom>
            <a:solidFill>
              <a:srgbClr val="FFFFFF"/>
            </a:solidFill>
            <a:ln w="12700" cap="flat">
              <a:noFill/>
              <a:miter lim="400000"/>
            </a:ln>
            <a:effectLst>
              <a:outerShdw sx="100000" sy="100000" kx="0" ky="0" algn="b" rotWithShape="0" blurRad="190500" dist="12700" dir="5400000">
                <a:srgbClr val="000000">
                  <a:alpha val="75000"/>
                </a:srgbClr>
              </a:outerShdw>
            </a:effectLst>
          </p:spPr>
          <p:txBody>
            <a:bodyPr wrap="square" lIns="50800" tIns="50800" rIns="50800" bIns="50800" numCol="1" anchor="ctr">
              <a:noAutofit/>
            </a:bodyPr>
            <a:lstStyle/>
            <a:p>
              <a:pPr>
                <a:defRPr cap="none" sz="2200">
                  <a:solidFill>
                    <a:srgbClr val="FFFFFF"/>
                  </a:solidFill>
                  <a:latin typeface="Helvetica Neue Medium"/>
                  <a:ea typeface="Helvetica Neue Medium"/>
                  <a:cs typeface="Helvetica Neue Medium"/>
                  <a:sym typeface="Helvetica Neue Medium"/>
                </a:defRPr>
              </a:pPr>
            </a:p>
          </p:txBody>
        </p:sp>
        <p:sp>
          <p:nvSpPr>
            <p:cNvPr id="360" name="OUTCOMES…"/>
            <p:cNvSpPr txBox="1"/>
            <p:nvPr/>
          </p:nvSpPr>
          <p:spPr>
            <a:xfrm>
              <a:off x="36494" y="344238"/>
              <a:ext cx="2895669" cy="12065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sz="2400">
                  <a:latin typeface="Montserrat Medium"/>
                  <a:ea typeface="Montserrat Medium"/>
                  <a:cs typeface="Montserrat Medium"/>
                  <a:sym typeface="Montserrat Medium"/>
                </a:defRPr>
              </a:pPr>
              <a:r>
                <a:t>OUTCOMES</a:t>
              </a:r>
            </a:p>
            <a:p>
              <a:pPr>
                <a:defRPr sz="2400">
                  <a:latin typeface="Montserrat Medium"/>
                  <a:ea typeface="Montserrat Medium"/>
                  <a:cs typeface="Montserrat Medium"/>
                  <a:sym typeface="Montserrat Medium"/>
                </a:defRPr>
              </a:pPr>
              <a:r>
                <a:t>ASSUMPTIONS</a:t>
              </a:r>
            </a:p>
            <a:p>
              <a:pPr>
                <a:defRPr sz="2400">
                  <a:latin typeface="Montserrat Medium"/>
                  <a:ea typeface="Montserrat Medium"/>
                  <a:cs typeface="Montserrat Medium"/>
                  <a:sym typeface="Montserrat Medium"/>
                </a:defRPr>
              </a:pPr>
              <a:r>
                <a:t>HYPOTHESES</a:t>
              </a:r>
            </a:p>
          </p:txBody>
        </p:sp>
      </p:grpSp>
      <p:grpSp>
        <p:nvGrpSpPr>
          <p:cNvPr id="364" name="Groepeer"/>
          <p:cNvGrpSpPr/>
          <p:nvPr/>
        </p:nvGrpSpPr>
        <p:grpSpPr>
          <a:xfrm>
            <a:off x="4802171" y="6927593"/>
            <a:ext cx="3044811" cy="1467734"/>
            <a:chOff x="0" y="0"/>
            <a:chExt cx="3044810" cy="1467732"/>
          </a:xfrm>
        </p:grpSpPr>
        <p:sp>
          <p:nvSpPr>
            <p:cNvPr id="362" name="Afgeronde rechthoek"/>
            <p:cNvSpPr/>
            <p:nvPr/>
          </p:nvSpPr>
          <p:spPr>
            <a:xfrm>
              <a:off x="0" y="0"/>
              <a:ext cx="3044811" cy="1467733"/>
            </a:xfrm>
            <a:prstGeom prst="roundRect">
              <a:avLst>
                <a:gd name="adj" fmla="val 12979"/>
              </a:avLst>
            </a:prstGeom>
            <a:solidFill>
              <a:srgbClr val="FFFFFF"/>
            </a:solidFill>
            <a:ln w="12700" cap="flat">
              <a:noFill/>
              <a:miter lim="400000"/>
            </a:ln>
            <a:effectLst>
              <a:outerShdw sx="100000" sy="100000" kx="0" ky="0" algn="b" rotWithShape="0" blurRad="190500" dist="12700" dir="5400000">
                <a:srgbClr val="000000">
                  <a:alpha val="75000"/>
                </a:srgbClr>
              </a:outerShdw>
            </a:effectLst>
          </p:spPr>
          <p:txBody>
            <a:bodyPr wrap="square" lIns="50800" tIns="50800" rIns="50800" bIns="50800" numCol="1" anchor="ctr">
              <a:noAutofit/>
            </a:bodyPr>
            <a:lstStyle/>
            <a:p>
              <a:pPr>
                <a:defRPr cap="none" sz="2200">
                  <a:solidFill>
                    <a:srgbClr val="FFFFFF"/>
                  </a:solidFill>
                  <a:latin typeface="Helvetica Neue Medium"/>
                  <a:ea typeface="Helvetica Neue Medium"/>
                  <a:cs typeface="Helvetica Neue Medium"/>
                  <a:sym typeface="Helvetica Neue Medium"/>
                </a:defRPr>
              </a:pPr>
            </a:p>
          </p:txBody>
        </p:sp>
        <p:sp>
          <p:nvSpPr>
            <p:cNvPr id="363" name="CREATE MVP"/>
            <p:cNvSpPr txBox="1"/>
            <p:nvPr/>
          </p:nvSpPr>
          <p:spPr>
            <a:xfrm>
              <a:off x="74571" y="498916"/>
              <a:ext cx="2895670" cy="469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400">
                  <a:latin typeface="Montserrat Medium"/>
                  <a:ea typeface="Montserrat Medium"/>
                  <a:cs typeface="Montserrat Medium"/>
                  <a:sym typeface="Montserrat Medium"/>
                </a:defRPr>
              </a:lvl1pPr>
            </a:lstStyle>
            <a:p>
              <a:pPr/>
              <a:r>
                <a:t>CREATE MVP</a:t>
              </a:r>
            </a:p>
          </p:txBody>
        </p:sp>
      </p:grpSp>
      <p:sp>
        <p:nvSpPr>
          <p:cNvPr id="365" name="Lijn"/>
          <p:cNvSpPr/>
          <p:nvPr/>
        </p:nvSpPr>
        <p:spPr>
          <a:xfrm rot="7170000">
            <a:off x="8329491" y="6592648"/>
            <a:ext cx="2159172" cy="1045752"/>
          </a:xfrm>
          <a:custGeom>
            <a:avLst/>
            <a:gdLst/>
            <a:ahLst/>
            <a:cxnLst>
              <a:cxn ang="0">
                <a:pos x="wd2" y="hd2"/>
              </a:cxn>
              <a:cxn ang="5400000">
                <a:pos x="wd2" y="hd2"/>
              </a:cxn>
              <a:cxn ang="10800000">
                <a:pos x="wd2" y="hd2"/>
              </a:cxn>
              <a:cxn ang="16200000">
                <a:pos x="wd2" y="hd2"/>
              </a:cxn>
            </a:cxnLst>
            <a:rect l="0" t="0" r="r" b="b"/>
            <a:pathLst>
              <a:path w="21600" h="20719" fill="norm" stroke="1" extrusionOk="0">
                <a:moveTo>
                  <a:pt x="0" y="481"/>
                </a:moveTo>
                <a:cubicBezTo>
                  <a:pt x="4527" y="-881"/>
                  <a:pt x="9155" y="667"/>
                  <a:pt x="13205" y="4898"/>
                </a:cubicBezTo>
                <a:cubicBezTo>
                  <a:pt x="16687" y="8536"/>
                  <a:pt x="19593" y="14012"/>
                  <a:pt x="21600" y="20719"/>
                </a:cubicBezTo>
              </a:path>
            </a:pathLst>
          </a:custGeom>
          <a:ln w="38100" cap="rnd">
            <a:solidFill>
              <a:srgbClr val="000000"/>
            </a:solidFill>
            <a:custDash>
              <a:ds d="100000" sp="200000"/>
            </a:custDash>
            <a:miter lim="400000"/>
            <a:tailEnd type="triangle"/>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grpSp>
        <p:nvGrpSpPr>
          <p:cNvPr id="368" name="Groepeer"/>
          <p:cNvGrpSpPr/>
          <p:nvPr/>
        </p:nvGrpSpPr>
        <p:grpSpPr>
          <a:xfrm>
            <a:off x="705367" y="4653211"/>
            <a:ext cx="3044812" cy="1467734"/>
            <a:chOff x="0" y="0"/>
            <a:chExt cx="3044810" cy="1467732"/>
          </a:xfrm>
        </p:grpSpPr>
        <p:sp>
          <p:nvSpPr>
            <p:cNvPr id="366" name="Afgeronde rechthoek"/>
            <p:cNvSpPr/>
            <p:nvPr/>
          </p:nvSpPr>
          <p:spPr>
            <a:xfrm>
              <a:off x="0" y="0"/>
              <a:ext cx="3044811" cy="1467733"/>
            </a:xfrm>
            <a:prstGeom prst="roundRect">
              <a:avLst>
                <a:gd name="adj" fmla="val 12979"/>
              </a:avLst>
            </a:prstGeom>
            <a:solidFill>
              <a:srgbClr val="FFFFFF"/>
            </a:solidFill>
            <a:ln w="12700" cap="flat">
              <a:noFill/>
              <a:miter lim="400000"/>
            </a:ln>
            <a:effectLst>
              <a:outerShdw sx="100000" sy="100000" kx="0" ky="0" algn="b" rotWithShape="0" blurRad="190500" dist="12700" dir="5400000">
                <a:srgbClr val="000000">
                  <a:alpha val="75000"/>
                </a:srgbClr>
              </a:outerShdw>
            </a:effectLst>
          </p:spPr>
          <p:txBody>
            <a:bodyPr wrap="square" lIns="50800" tIns="50800" rIns="50800" bIns="50800" numCol="1" anchor="ctr">
              <a:noAutofit/>
            </a:bodyPr>
            <a:lstStyle/>
            <a:p>
              <a:pPr>
                <a:defRPr cap="none" sz="2200">
                  <a:solidFill>
                    <a:srgbClr val="FFFFFF"/>
                  </a:solidFill>
                  <a:latin typeface="Helvetica Neue Medium"/>
                  <a:ea typeface="Helvetica Neue Medium"/>
                  <a:cs typeface="Helvetica Neue Medium"/>
                  <a:sym typeface="Helvetica Neue Medium"/>
                </a:defRPr>
              </a:pPr>
            </a:p>
          </p:txBody>
        </p:sp>
        <p:sp>
          <p:nvSpPr>
            <p:cNvPr id="367" name="RESEARCH &amp; LEARN"/>
            <p:cNvSpPr txBox="1"/>
            <p:nvPr/>
          </p:nvSpPr>
          <p:spPr>
            <a:xfrm>
              <a:off x="74571" y="314766"/>
              <a:ext cx="2895670" cy="838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sz="2400">
                  <a:latin typeface="Montserrat Medium"/>
                  <a:ea typeface="Montserrat Medium"/>
                  <a:cs typeface="Montserrat Medium"/>
                  <a:sym typeface="Montserrat Medium"/>
                </a:defRPr>
              </a:pPr>
              <a:r>
                <a:t>RESEARCH</a:t>
              </a:r>
              <a:br/>
              <a:r>
                <a:t>&amp; LEARN</a:t>
              </a:r>
            </a:p>
          </p:txBody>
        </p:sp>
      </p:grpSp>
      <p:sp>
        <p:nvSpPr>
          <p:cNvPr id="369" name="Lijn"/>
          <p:cNvSpPr/>
          <p:nvPr/>
        </p:nvSpPr>
        <p:spPr>
          <a:xfrm>
            <a:off x="8169118" y="3254500"/>
            <a:ext cx="2159172" cy="1045751"/>
          </a:xfrm>
          <a:custGeom>
            <a:avLst/>
            <a:gdLst/>
            <a:ahLst/>
            <a:cxnLst>
              <a:cxn ang="0">
                <a:pos x="wd2" y="hd2"/>
              </a:cxn>
              <a:cxn ang="5400000">
                <a:pos x="wd2" y="hd2"/>
              </a:cxn>
              <a:cxn ang="10800000">
                <a:pos x="wd2" y="hd2"/>
              </a:cxn>
              <a:cxn ang="16200000">
                <a:pos x="wd2" y="hd2"/>
              </a:cxn>
            </a:cxnLst>
            <a:rect l="0" t="0" r="r" b="b"/>
            <a:pathLst>
              <a:path w="21600" h="20719" fill="norm" stroke="1" extrusionOk="0">
                <a:moveTo>
                  <a:pt x="0" y="481"/>
                </a:moveTo>
                <a:cubicBezTo>
                  <a:pt x="4527" y="-881"/>
                  <a:pt x="9155" y="667"/>
                  <a:pt x="13205" y="4898"/>
                </a:cubicBezTo>
                <a:cubicBezTo>
                  <a:pt x="16687" y="8536"/>
                  <a:pt x="19593" y="14012"/>
                  <a:pt x="21600" y="20719"/>
                </a:cubicBezTo>
              </a:path>
            </a:pathLst>
          </a:custGeom>
          <a:ln w="38100" cap="rnd">
            <a:solidFill>
              <a:srgbClr val="000000"/>
            </a:solidFill>
            <a:custDash>
              <a:ds d="100000" sp="200000"/>
            </a:custDash>
            <a:miter lim="400000"/>
            <a:tailEnd type="triangle"/>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sp>
        <p:nvSpPr>
          <p:cNvPr id="370" name="Lijn"/>
          <p:cNvSpPr/>
          <p:nvPr/>
        </p:nvSpPr>
        <p:spPr>
          <a:xfrm rot="11027108">
            <a:off x="2075934" y="6763740"/>
            <a:ext cx="2159172" cy="1045752"/>
          </a:xfrm>
          <a:custGeom>
            <a:avLst/>
            <a:gdLst/>
            <a:ahLst/>
            <a:cxnLst>
              <a:cxn ang="0">
                <a:pos x="wd2" y="hd2"/>
              </a:cxn>
              <a:cxn ang="5400000">
                <a:pos x="wd2" y="hd2"/>
              </a:cxn>
              <a:cxn ang="10800000">
                <a:pos x="wd2" y="hd2"/>
              </a:cxn>
              <a:cxn ang="16200000">
                <a:pos x="wd2" y="hd2"/>
              </a:cxn>
            </a:cxnLst>
            <a:rect l="0" t="0" r="r" b="b"/>
            <a:pathLst>
              <a:path w="21600" h="20719" fill="norm" stroke="1" extrusionOk="0">
                <a:moveTo>
                  <a:pt x="0" y="481"/>
                </a:moveTo>
                <a:cubicBezTo>
                  <a:pt x="4527" y="-881"/>
                  <a:pt x="9155" y="667"/>
                  <a:pt x="13205" y="4898"/>
                </a:cubicBezTo>
                <a:cubicBezTo>
                  <a:pt x="16687" y="8536"/>
                  <a:pt x="19593" y="14012"/>
                  <a:pt x="21600" y="20719"/>
                </a:cubicBezTo>
              </a:path>
            </a:pathLst>
          </a:custGeom>
          <a:ln w="38100" cap="rnd">
            <a:solidFill>
              <a:srgbClr val="000000"/>
            </a:solidFill>
            <a:custDash>
              <a:ds d="100000" sp="200000"/>
            </a:custDash>
            <a:miter lim="400000"/>
            <a:tailEnd type="triangle"/>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sp>
        <p:nvSpPr>
          <p:cNvPr id="371" name="Lijn"/>
          <p:cNvSpPr/>
          <p:nvPr/>
        </p:nvSpPr>
        <p:spPr>
          <a:xfrm rot="18434969">
            <a:off x="1812512" y="3272294"/>
            <a:ext cx="2159172" cy="1045752"/>
          </a:xfrm>
          <a:custGeom>
            <a:avLst/>
            <a:gdLst/>
            <a:ahLst/>
            <a:cxnLst>
              <a:cxn ang="0">
                <a:pos x="wd2" y="hd2"/>
              </a:cxn>
              <a:cxn ang="5400000">
                <a:pos x="wd2" y="hd2"/>
              </a:cxn>
              <a:cxn ang="10800000">
                <a:pos x="wd2" y="hd2"/>
              </a:cxn>
              <a:cxn ang="16200000">
                <a:pos x="wd2" y="hd2"/>
              </a:cxn>
            </a:cxnLst>
            <a:rect l="0" t="0" r="r" b="b"/>
            <a:pathLst>
              <a:path w="21600" h="20719" fill="norm" stroke="1" extrusionOk="0">
                <a:moveTo>
                  <a:pt x="0" y="481"/>
                </a:moveTo>
                <a:cubicBezTo>
                  <a:pt x="4527" y="-881"/>
                  <a:pt x="9155" y="667"/>
                  <a:pt x="13205" y="4898"/>
                </a:cubicBezTo>
                <a:cubicBezTo>
                  <a:pt x="16687" y="8536"/>
                  <a:pt x="19593" y="14012"/>
                  <a:pt x="21600" y="20719"/>
                </a:cubicBezTo>
              </a:path>
            </a:pathLst>
          </a:custGeom>
          <a:ln w="38100" cap="rnd">
            <a:solidFill>
              <a:srgbClr val="000000"/>
            </a:solidFill>
            <a:custDash>
              <a:ds d="100000" sp="200000"/>
            </a:custDash>
            <a:miter lim="400000"/>
            <a:tailEnd type="triangle"/>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sp>
        <p:nvSpPr>
          <p:cNvPr id="372" name="Bron: Lean UX - Jeff Gothelf &amp; Joss Seiden"/>
          <p:cNvSpPr txBox="1"/>
          <p:nvPr/>
        </p:nvSpPr>
        <p:spPr>
          <a:xfrm>
            <a:off x="72629" y="9309100"/>
            <a:ext cx="4734536" cy="381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lgn="l">
              <a:defRPr cap="none"/>
            </a:lvl1pPr>
          </a:lstStyle>
          <a:p>
            <a:pPr/>
            <a:r>
              <a:t>Bron: Lean UX - Jeff Gothelf &amp; Joss Seiden</a:t>
            </a:r>
          </a:p>
        </p:txBody>
      </p:sp>
      <p:sp>
        <p:nvSpPr>
          <p:cNvPr id="373"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grpSp>
        <p:nvGrpSpPr>
          <p:cNvPr id="376" name="Groepeer"/>
          <p:cNvGrpSpPr/>
          <p:nvPr/>
        </p:nvGrpSpPr>
        <p:grpSpPr>
          <a:xfrm>
            <a:off x="8928133" y="4653211"/>
            <a:ext cx="3044811" cy="1467734"/>
            <a:chOff x="0" y="0"/>
            <a:chExt cx="3044810" cy="1467732"/>
          </a:xfrm>
        </p:grpSpPr>
        <p:sp>
          <p:nvSpPr>
            <p:cNvPr id="374" name="Afgeronde rechthoek"/>
            <p:cNvSpPr/>
            <p:nvPr/>
          </p:nvSpPr>
          <p:spPr>
            <a:xfrm>
              <a:off x="0" y="0"/>
              <a:ext cx="3044811" cy="1467733"/>
            </a:xfrm>
            <a:prstGeom prst="roundRect">
              <a:avLst>
                <a:gd name="adj" fmla="val 12979"/>
              </a:avLst>
            </a:prstGeom>
            <a:solidFill>
              <a:srgbClr val="FFFFFF"/>
            </a:solidFill>
            <a:ln w="12700" cap="flat">
              <a:noFill/>
              <a:miter lim="400000"/>
            </a:ln>
            <a:effectLst>
              <a:outerShdw sx="100000" sy="100000" kx="0" ky="0" algn="b" rotWithShape="0" blurRad="190500" dist="12700" dir="5400000">
                <a:srgbClr val="000000">
                  <a:alpha val="75000"/>
                </a:srgbClr>
              </a:outerShdw>
            </a:effectLst>
          </p:spPr>
          <p:txBody>
            <a:bodyPr wrap="square" lIns="50800" tIns="50800" rIns="50800" bIns="50800" numCol="1" anchor="ctr">
              <a:noAutofit/>
            </a:bodyPr>
            <a:lstStyle/>
            <a:p>
              <a:pPr>
                <a:defRPr cap="none" sz="2200">
                  <a:solidFill>
                    <a:srgbClr val="FFFFFF"/>
                  </a:solidFill>
                  <a:latin typeface="Helvetica Neue Medium"/>
                  <a:ea typeface="Helvetica Neue Medium"/>
                  <a:cs typeface="Helvetica Neue Medium"/>
                  <a:sym typeface="Helvetica Neue Medium"/>
                </a:defRPr>
              </a:pPr>
            </a:p>
          </p:txBody>
        </p:sp>
        <p:sp>
          <p:nvSpPr>
            <p:cNvPr id="375" name="DESIGN"/>
            <p:cNvSpPr txBox="1"/>
            <p:nvPr/>
          </p:nvSpPr>
          <p:spPr>
            <a:xfrm>
              <a:off x="74571" y="498916"/>
              <a:ext cx="2895670" cy="469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400">
                  <a:latin typeface="Montserrat Medium"/>
                  <a:ea typeface="Montserrat Medium"/>
                  <a:cs typeface="Montserrat Medium"/>
                  <a:sym typeface="Montserrat Medium"/>
                </a:defRPr>
              </a:lvl1pPr>
            </a:lstStyle>
            <a:p>
              <a:pPr/>
              <a:r>
                <a:t>DESIGN</a:t>
              </a:r>
            </a:p>
          </p:txBody>
        </p:sp>
      </p:gr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361"/>
                                        </p:tgtEl>
                                        <p:attrNameLst>
                                          <p:attrName>style.visibility</p:attrName>
                                        </p:attrNameLst>
                                      </p:cBhvr>
                                      <p:to>
                                        <p:strVal val="visible"/>
                                      </p:to>
                                    </p:set>
                                    <p:animEffect filter="fade" transition="in">
                                      <p:cBhvr>
                                        <p:cTn id="7" dur="1000"/>
                                        <p:tgtEl>
                                          <p:spTgt spid="361"/>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el" backwards="0">
                                    <p:tmAbs val="0"/>
                                  </p:iterate>
                                  <p:childTnLst>
                                    <p:set>
                                      <p:cBhvr>
                                        <p:cTn id="11" fill="hold"/>
                                        <p:tgtEl>
                                          <p:spTgt spid="369"/>
                                        </p:tgtEl>
                                        <p:attrNameLst>
                                          <p:attrName>style.visibility</p:attrName>
                                        </p:attrNameLst>
                                      </p:cBhvr>
                                      <p:to>
                                        <p:strVal val="visible"/>
                                      </p:to>
                                    </p:set>
                                    <p:animEffect filter="fade" transition="in">
                                      <p:cBhvr>
                                        <p:cTn id="12" dur="1000"/>
                                        <p:tgtEl>
                                          <p:spTgt spid="369"/>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ID="10" grpId="3" fill="hold">
                                  <p:stCondLst>
                                    <p:cond delay="0"/>
                                  </p:stCondLst>
                                  <p:iterate type="el" backwards="0">
                                    <p:tmAbs val="0"/>
                                  </p:iterate>
                                  <p:childTnLst>
                                    <p:set>
                                      <p:cBhvr>
                                        <p:cTn id="16" fill="hold"/>
                                        <p:tgtEl>
                                          <p:spTgt spid="365"/>
                                        </p:tgtEl>
                                        <p:attrNameLst>
                                          <p:attrName>style.visibility</p:attrName>
                                        </p:attrNameLst>
                                      </p:cBhvr>
                                      <p:to>
                                        <p:strVal val="visible"/>
                                      </p:to>
                                    </p:set>
                                    <p:animEffect filter="fade" transition="in">
                                      <p:cBhvr>
                                        <p:cTn id="17" dur="1000"/>
                                        <p:tgtEl>
                                          <p:spTgt spid="365"/>
                                        </p:tgtEl>
                                      </p:cBhvr>
                                    </p:animEffect>
                                  </p:childTnLst>
                                </p:cTn>
                              </p:par>
                            </p:childTnLst>
                          </p:cTn>
                        </p:par>
                      </p:childTnLst>
                    </p:cTn>
                  </p:par>
                  <p:par>
                    <p:cTn id="18" fill="hold">
                      <p:stCondLst>
                        <p:cond delay="indefinite"/>
                      </p:stCondLst>
                      <p:childTnLst>
                        <p:par>
                          <p:cTn id="19" fill="hold">
                            <p:stCondLst>
                              <p:cond delay="0"/>
                            </p:stCondLst>
                            <p:childTnLst>
                              <p:par>
                                <p:cTn id="20" presetClass="entr" nodeType="clickEffect" presetID="10" grpId="4" fill="hold">
                                  <p:stCondLst>
                                    <p:cond delay="0"/>
                                  </p:stCondLst>
                                  <p:iterate type="el" backwards="0">
                                    <p:tmAbs val="0"/>
                                  </p:iterate>
                                  <p:childTnLst>
                                    <p:set>
                                      <p:cBhvr>
                                        <p:cTn id="21" fill="hold"/>
                                        <p:tgtEl>
                                          <p:spTgt spid="364"/>
                                        </p:tgtEl>
                                        <p:attrNameLst>
                                          <p:attrName>style.visibility</p:attrName>
                                        </p:attrNameLst>
                                      </p:cBhvr>
                                      <p:to>
                                        <p:strVal val="visible"/>
                                      </p:to>
                                    </p:set>
                                    <p:animEffect filter="fade" transition="in">
                                      <p:cBhvr>
                                        <p:cTn id="22" dur="1000"/>
                                        <p:tgtEl>
                                          <p:spTgt spid="364"/>
                                        </p:tgtEl>
                                      </p:cBhvr>
                                    </p:animEffect>
                                  </p:childTnLst>
                                </p:cTn>
                              </p:par>
                            </p:childTnLst>
                          </p:cTn>
                        </p:par>
                      </p:childTnLst>
                    </p:cTn>
                  </p:par>
                  <p:par>
                    <p:cTn id="23" fill="hold">
                      <p:stCondLst>
                        <p:cond delay="indefinite"/>
                      </p:stCondLst>
                      <p:childTnLst>
                        <p:par>
                          <p:cTn id="24" fill="hold">
                            <p:stCondLst>
                              <p:cond delay="0"/>
                            </p:stCondLst>
                            <p:childTnLst>
                              <p:par>
                                <p:cTn id="25" presetClass="entr" nodeType="clickEffect" presetID="10" grpId="5" fill="hold">
                                  <p:stCondLst>
                                    <p:cond delay="0"/>
                                  </p:stCondLst>
                                  <p:iterate type="el" backwards="0">
                                    <p:tmAbs val="0"/>
                                  </p:iterate>
                                  <p:childTnLst>
                                    <p:set>
                                      <p:cBhvr>
                                        <p:cTn id="26" fill="hold"/>
                                        <p:tgtEl>
                                          <p:spTgt spid="370"/>
                                        </p:tgtEl>
                                        <p:attrNameLst>
                                          <p:attrName>style.visibility</p:attrName>
                                        </p:attrNameLst>
                                      </p:cBhvr>
                                      <p:to>
                                        <p:strVal val="visible"/>
                                      </p:to>
                                    </p:set>
                                    <p:animEffect filter="fade" transition="in">
                                      <p:cBhvr>
                                        <p:cTn id="27" dur="1000"/>
                                        <p:tgtEl>
                                          <p:spTgt spid="370"/>
                                        </p:tgtEl>
                                      </p:cBhvr>
                                    </p:animEffect>
                                  </p:childTnLst>
                                </p:cTn>
                              </p:par>
                            </p:childTnLst>
                          </p:cTn>
                        </p:par>
                      </p:childTnLst>
                    </p:cTn>
                  </p:par>
                  <p:par>
                    <p:cTn id="28" fill="hold">
                      <p:stCondLst>
                        <p:cond delay="indefinite"/>
                      </p:stCondLst>
                      <p:childTnLst>
                        <p:par>
                          <p:cTn id="29" fill="hold">
                            <p:stCondLst>
                              <p:cond delay="0"/>
                            </p:stCondLst>
                            <p:childTnLst>
                              <p:par>
                                <p:cTn id="30" presetClass="entr" nodeType="clickEffect" presetID="10" grpId="6" fill="hold">
                                  <p:stCondLst>
                                    <p:cond delay="0"/>
                                  </p:stCondLst>
                                  <p:iterate type="el" backwards="0">
                                    <p:tmAbs val="0"/>
                                  </p:iterate>
                                  <p:childTnLst>
                                    <p:set>
                                      <p:cBhvr>
                                        <p:cTn id="31" fill="hold"/>
                                        <p:tgtEl>
                                          <p:spTgt spid="368"/>
                                        </p:tgtEl>
                                        <p:attrNameLst>
                                          <p:attrName>style.visibility</p:attrName>
                                        </p:attrNameLst>
                                      </p:cBhvr>
                                      <p:to>
                                        <p:strVal val="visible"/>
                                      </p:to>
                                    </p:set>
                                    <p:animEffect filter="fade" transition="in">
                                      <p:cBhvr>
                                        <p:cTn id="32" dur="1000"/>
                                        <p:tgtEl>
                                          <p:spTgt spid="368"/>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ID="10" grpId="7" fill="hold">
                                  <p:stCondLst>
                                    <p:cond delay="0"/>
                                  </p:stCondLst>
                                  <p:iterate type="el" backwards="0">
                                    <p:tmAbs val="0"/>
                                  </p:iterate>
                                  <p:childTnLst>
                                    <p:set>
                                      <p:cBhvr>
                                        <p:cTn id="36" fill="hold"/>
                                        <p:tgtEl>
                                          <p:spTgt spid="371"/>
                                        </p:tgtEl>
                                        <p:attrNameLst>
                                          <p:attrName>style.visibility</p:attrName>
                                        </p:attrNameLst>
                                      </p:cBhvr>
                                      <p:to>
                                        <p:strVal val="visible"/>
                                      </p:to>
                                    </p:set>
                                    <p:animEffect filter="fade" transition="in">
                                      <p:cBhvr>
                                        <p:cTn id="37" dur="1000"/>
                                        <p:tgtEl>
                                          <p:spTgt spid="371"/>
                                        </p:tgtEl>
                                      </p:cBhvr>
                                    </p:animEffect>
                                  </p:childTnLst>
                                </p:cTn>
                              </p:par>
                            </p:childTnLst>
                          </p:cTn>
                        </p:par>
                      </p:childTnLst>
                    </p:cTn>
                  </p:par>
                  <p:par>
                    <p:cTn id="38" fill="hold">
                      <p:stCondLst>
                        <p:cond delay="indefinite"/>
                      </p:stCondLst>
                      <p:childTnLst>
                        <p:par>
                          <p:cTn id="39" fill="hold">
                            <p:stCondLst>
                              <p:cond delay="0"/>
                            </p:stCondLst>
                            <p:childTnLst>
                              <p:par>
                                <p:cTn id="40" presetClass="entr" nodeType="clickEffect" presetID="10" grpId="8" fill="hold">
                                  <p:stCondLst>
                                    <p:cond delay="0"/>
                                  </p:stCondLst>
                                  <p:iterate type="el" backwards="0">
                                    <p:tmAbs val="0"/>
                                  </p:iterate>
                                  <p:childTnLst>
                                    <p:set>
                                      <p:cBhvr>
                                        <p:cTn id="41" fill="hold"/>
                                        <p:tgtEl>
                                          <p:spTgt spid="376"/>
                                        </p:tgtEl>
                                        <p:attrNameLst>
                                          <p:attrName>style.visibility</p:attrName>
                                        </p:attrNameLst>
                                      </p:cBhvr>
                                      <p:to>
                                        <p:strVal val="visible"/>
                                      </p:to>
                                    </p:set>
                                    <p:animEffect filter="fade" transition="in">
                                      <p:cBhvr>
                                        <p:cTn id="42" dur="1000"/>
                                        <p:tgtEl>
                                          <p:spTgt spid="3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64" grpId="4"/>
      <p:bldP build="whole" bldLvl="1" animBg="1" rev="0" advAuto="0" spid="371" grpId="7"/>
      <p:bldP build="whole" bldLvl="1" animBg="1" rev="0" advAuto="0" spid="369" grpId="2"/>
      <p:bldP build="whole" bldLvl="1" animBg="1" rev="0" advAuto="0" spid="365" grpId="3"/>
      <p:bldP build="whole" bldLvl="1" animBg="1" rev="0" advAuto="0" spid="361" grpId="1"/>
      <p:bldP build="whole" bldLvl="1" animBg="1" rev="0" advAuto="0" spid="370" grpId="5"/>
      <p:bldP build="whole" bldLvl="1" animBg="1" rev="0" advAuto="0" spid="368" grpId="6"/>
      <p:bldP build="whole" bldLvl="1" animBg="1" rev="0" advAuto="0" spid="376" grpId="8"/>
    </p:bld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0" name="Bron: Lean UX - Jeff Gothelf &amp; Joss Seiden"/>
          <p:cNvSpPr txBox="1"/>
          <p:nvPr/>
        </p:nvSpPr>
        <p:spPr>
          <a:xfrm>
            <a:off x="72629" y="9309100"/>
            <a:ext cx="4734536" cy="381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lgn="l">
              <a:defRPr cap="none"/>
            </a:lvl1pPr>
          </a:lstStyle>
          <a:p>
            <a:pPr/>
            <a:r>
              <a:t>Bron: Lean UX - Jeff Gothelf &amp; Joss Seiden</a:t>
            </a:r>
          </a:p>
        </p:txBody>
      </p:sp>
      <p:sp>
        <p:nvSpPr>
          <p:cNvPr id="381"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pic>
        <p:nvPicPr>
          <p:cNvPr id="382" name="lrg.jpg" descr="lrg.jpg"/>
          <p:cNvPicPr>
            <a:picLocks noChangeAspect="1"/>
          </p:cNvPicPr>
          <p:nvPr/>
        </p:nvPicPr>
        <p:blipFill>
          <a:blip r:embed="rId3">
            <a:extLst/>
          </a:blip>
          <a:stretch>
            <a:fillRect/>
          </a:stretch>
        </p:blipFill>
        <p:spPr>
          <a:xfrm>
            <a:off x="3594411" y="211481"/>
            <a:ext cx="5815979" cy="872396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Planning/Afspraken"/>
          <p:cNvSpPr txBox="1"/>
          <p:nvPr>
            <p:ph type="title"/>
          </p:nvPr>
        </p:nvSpPr>
        <p:spPr>
          <a:xfrm>
            <a:off x="1714500" y="316510"/>
            <a:ext cx="9973717" cy="1679180"/>
          </a:xfrm>
          <a:prstGeom prst="rect">
            <a:avLst/>
          </a:prstGeom>
        </p:spPr>
        <p:txBody>
          <a:bodyPr/>
          <a:lstStyle/>
          <a:p>
            <a:pPr/>
            <a:r>
              <a:t>Planning/Afspraken</a:t>
            </a:r>
          </a:p>
        </p:txBody>
      </p:sp>
      <p:sp>
        <p:nvSpPr>
          <p:cNvPr id="189" name="Zie pdf op digitap"/>
          <p:cNvSpPr txBox="1"/>
          <p:nvPr>
            <p:ph type="body" idx="1"/>
          </p:nvPr>
        </p:nvSpPr>
        <p:spPr>
          <a:xfrm>
            <a:off x="1790700" y="2506984"/>
            <a:ext cx="9973717" cy="6187432"/>
          </a:xfrm>
          <a:prstGeom prst="rect">
            <a:avLst/>
          </a:prstGeom>
        </p:spPr>
        <p:txBody>
          <a:bodyPr/>
          <a:lstStyle>
            <a:lvl1pPr marL="444500" indent="-444500">
              <a:buSzPct val="145000"/>
              <a:buChar char="•"/>
              <a:defRPr sz="3200"/>
            </a:lvl1pPr>
          </a:lstStyle>
          <a:p>
            <a:pPr/>
            <a:r>
              <a:t>Zie pdf op digitap</a:t>
            </a:r>
          </a:p>
        </p:txBody>
      </p:sp>
      <p:sp>
        <p:nvSpPr>
          <p:cNvPr id="190"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Methodiek - Design Thinking"/>
          <p:cNvSpPr txBox="1"/>
          <p:nvPr>
            <p:ph type="title"/>
          </p:nvPr>
        </p:nvSpPr>
        <p:spPr>
          <a:xfrm>
            <a:off x="1714500" y="316510"/>
            <a:ext cx="9973717" cy="1679180"/>
          </a:xfrm>
          <a:prstGeom prst="rect">
            <a:avLst/>
          </a:prstGeom>
        </p:spPr>
        <p:txBody>
          <a:bodyPr/>
          <a:lstStyle/>
          <a:p>
            <a:pPr defTabSz="514095">
              <a:defRPr sz="5280"/>
            </a:pPr>
            <a:r>
              <a:t>Methodiek - </a:t>
            </a:r>
            <a:r>
              <a:rPr>
                <a:solidFill>
                  <a:schemeClr val="accent5">
                    <a:lumOff val="-29866"/>
                  </a:schemeClr>
                </a:solidFill>
              </a:rPr>
              <a:t>Design Thinking</a:t>
            </a:r>
          </a:p>
        </p:txBody>
      </p:sp>
      <p:grpSp>
        <p:nvGrpSpPr>
          <p:cNvPr id="389" name="Groepeer"/>
          <p:cNvGrpSpPr/>
          <p:nvPr/>
        </p:nvGrpSpPr>
        <p:grpSpPr>
          <a:xfrm>
            <a:off x="1618053" y="2343604"/>
            <a:ext cx="2895669" cy="896803"/>
            <a:chOff x="0" y="0"/>
            <a:chExt cx="2895668" cy="896802"/>
          </a:xfrm>
        </p:grpSpPr>
        <p:sp>
          <p:nvSpPr>
            <p:cNvPr id="387" name="Afgeronde rechthoek"/>
            <p:cNvSpPr/>
            <p:nvPr/>
          </p:nvSpPr>
          <p:spPr>
            <a:xfrm>
              <a:off x="93291" y="0"/>
              <a:ext cx="2709087" cy="896803"/>
            </a:xfrm>
            <a:prstGeom prst="roundRect">
              <a:avLst>
                <a:gd name="adj" fmla="val 21242"/>
              </a:avLst>
            </a:prstGeom>
            <a:solidFill>
              <a:srgbClr val="FFFFFF"/>
            </a:solidFill>
            <a:ln w="12700" cap="flat">
              <a:noFill/>
              <a:miter lim="400000"/>
            </a:ln>
            <a:effectLst>
              <a:outerShdw sx="100000" sy="100000" kx="0" ky="0" algn="b" rotWithShape="0" blurRad="190500" dist="12700" dir="5400000">
                <a:srgbClr val="000000">
                  <a:alpha val="75000"/>
                </a:srgbClr>
              </a:outerShdw>
            </a:effectLst>
          </p:spPr>
          <p:txBody>
            <a:bodyPr wrap="square" lIns="50800" tIns="50800" rIns="50800" bIns="50800" numCol="1" anchor="ctr">
              <a:noAutofit/>
            </a:bodyPr>
            <a:lstStyle/>
            <a:p>
              <a:pPr>
                <a:defRPr cap="none" sz="2200">
                  <a:solidFill>
                    <a:srgbClr val="FFFFFF"/>
                  </a:solidFill>
                  <a:latin typeface="Helvetica Neue Medium"/>
                  <a:ea typeface="Helvetica Neue Medium"/>
                  <a:cs typeface="Helvetica Neue Medium"/>
                  <a:sym typeface="Helvetica Neue Medium"/>
                </a:defRPr>
              </a:pPr>
            </a:p>
          </p:txBody>
        </p:sp>
        <p:sp>
          <p:nvSpPr>
            <p:cNvPr id="388" name="EMPATHIZE"/>
            <p:cNvSpPr txBox="1"/>
            <p:nvPr/>
          </p:nvSpPr>
          <p:spPr>
            <a:xfrm>
              <a:off x="0" y="213450"/>
              <a:ext cx="2895669" cy="469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400">
                  <a:latin typeface="Montserrat Medium"/>
                  <a:ea typeface="Montserrat Medium"/>
                  <a:cs typeface="Montserrat Medium"/>
                  <a:sym typeface="Montserrat Medium"/>
                </a:defRPr>
              </a:lvl1pPr>
            </a:lstStyle>
            <a:p>
              <a:pPr/>
              <a:r>
                <a:t>EMPATHIZE</a:t>
              </a:r>
            </a:p>
          </p:txBody>
        </p:sp>
      </p:grpSp>
      <p:grpSp>
        <p:nvGrpSpPr>
          <p:cNvPr id="392" name="Groepeer"/>
          <p:cNvGrpSpPr/>
          <p:nvPr/>
        </p:nvGrpSpPr>
        <p:grpSpPr>
          <a:xfrm>
            <a:off x="1618053" y="3760123"/>
            <a:ext cx="2895669" cy="896803"/>
            <a:chOff x="0" y="0"/>
            <a:chExt cx="2895668" cy="896802"/>
          </a:xfrm>
        </p:grpSpPr>
        <p:sp>
          <p:nvSpPr>
            <p:cNvPr id="390" name="Afgeronde rechthoek"/>
            <p:cNvSpPr/>
            <p:nvPr/>
          </p:nvSpPr>
          <p:spPr>
            <a:xfrm>
              <a:off x="93291" y="0"/>
              <a:ext cx="2709087" cy="896803"/>
            </a:xfrm>
            <a:prstGeom prst="roundRect">
              <a:avLst>
                <a:gd name="adj" fmla="val 21242"/>
              </a:avLst>
            </a:prstGeom>
            <a:solidFill>
              <a:srgbClr val="FFFFFF"/>
            </a:solidFill>
            <a:ln w="12700" cap="flat">
              <a:noFill/>
              <a:miter lim="400000"/>
            </a:ln>
            <a:effectLst>
              <a:outerShdw sx="100000" sy="100000" kx="0" ky="0" algn="b" rotWithShape="0" blurRad="190500" dist="12700" dir="5400000">
                <a:srgbClr val="000000">
                  <a:alpha val="75000"/>
                </a:srgbClr>
              </a:outerShdw>
            </a:effectLst>
          </p:spPr>
          <p:txBody>
            <a:bodyPr wrap="square" lIns="50800" tIns="50800" rIns="50800" bIns="50800" numCol="1" anchor="ctr">
              <a:noAutofit/>
            </a:bodyPr>
            <a:lstStyle/>
            <a:p>
              <a:pPr>
                <a:defRPr cap="none" sz="2200">
                  <a:solidFill>
                    <a:srgbClr val="FFFFFF"/>
                  </a:solidFill>
                  <a:latin typeface="Helvetica Neue Medium"/>
                  <a:ea typeface="Helvetica Neue Medium"/>
                  <a:cs typeface="Helvetica Neue Medium"/>
                  <a:sym typeface="Helvetica Neue Medium"/>
                </a:defRPr>
              </a:pPr>
            </a:p>
          </p:txBody>
        </p:sp>
        <p:sp>
          <p:nvSpPr>
            <p:cNvPr id="391" name="DEFINE"/>
            <p:cNvSpPr txBox="1"/>
            <p:nvPr/>
          </p:nvSpPr>
          <p:spPr>
            <a:xfrm>
              <a:off x="0" y="213450"/>
              <a:ext cx="2895669" cy="469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400">
                  <a:latin typeface="Montserrat Medium"/>
                  <a:ea typeface="Montserrat Medium"/>
                  <a:cs typeface="Montserrat Medium"/>
                  <a:sym typeface="Montserrat Medium"/>
                </a:defRPr>
              </a:lvl1pPr>
            </a:lstStyle>
            <a:p>
              <a:pPr/>
              <a:r>
                <a:t>DEFINE</a:t>
              </a:r>
            </a:p>
          </p:txBody>
        </p:sp>
      </p:grpSp>
      <p:grpSp>
        <p:nvGrpSpPr>
          <p:cNvPr id="395" name="Groepeer"/>
          <p:cNvGrpSpPr/>
          <p:nvPr/>
        </p:nvGrpSpPr>
        <p:grpSpPr>
          <a:xfrm>
            <a:off x="1618053" y="5176642"/>
            <a:ext cx="2895669" cy="896804"/>
            <a:chOff x="0" y="0"/>
            <a:chExt cx="2895668" cy="896802"/>
          </a:xfrm>
        </p:grpSpPr>
        <p:sp>
          <p:nvSpPr>
            <p:cNvPr id="393" name="Afgeronde rechthoek"/>
            <p:cNvSpPr/>
            <p:nvPr/>
          </p:nvSpPr>
          <p:spPr>
            <a:xfrm>
              <a:off x="93291" y="0"/>
              <a:ext cx="2709087" cy="896803"/>
            </a:xfrm>
            <a:prstGeom prst="roundRect">
              <a:avLst>
                <a:gd name="adj" fmla="val 21242"/>
              </a:avLst>
            </a:prstGeom>
            <a:solidFill>
              <a:srgbClr val="FFFFFF"/>
            </a:solidFill>
            <a:ln w="12700" cap="flat">
              <a:noFill/>
              <a:miter lim="400000"/>
            </a:ln>
            <a:effectLst>
              <a:outerShdw sx="100000" sy="100000" kx="0" ky="0" algn="b" rotWithShape="0" blurRad="190500" dist="12700" dir="5400000">
                <a:srgbClr val="000000">
                  <a:alpha val="75000"/>
                </a:srgbClr>
              </a:outerShdw>
            </a:effectLst>
          </p:spPr>
          <p:txBody>
            <a:bodyPr wrap="square" lIns="50800" tIns="50800" rIns="50800" bIns="50800" numCol="1" anchor="ctr">
              <a:noAutofit/>
            </a:bodyPr>
            <a:lstStyle/>
            <a:p>
              <a:pPr>
                <a:defRPr cap="none" sz="2200">
                  <a:solidFill>
                    <a:srgbClr val="FFFFFF"/>
                  </a:solidFill>
                  <a:latin typeface="Helvetica Neue Medium"/>
                  <a:ea typeface="Helvetica Neue Medium"/>
                  <a:cs typeface="Helvetica Neue Medium"/>
                  <a:sym typeface="Helvetica Neue Medium"/>
                </a:defRPr>
              </a:pPr>
            </a:p>
          </p:txBody>
        </p:sp>
        <p:sp>
          <p:nvSpPr>
            <p:cNvPr id="394" name="IDEATE"/>
            <p:cNvSpPr txBox="1"/>
            <p:nvPr/>
          </p:nvSpPr>
          <p:spPr>
            <a:xfrm>
              <a:off x="0" y="213450"/>
              <a:ext cx="2895669" cy="469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400">
                  <a:latin typeface="Montserrat Medium"/>
                  <a:ea typeface="Montserrat Medium"/>
                  <a:cs typeface="Montserrat Medium"/>
                  <a:sym typeface="Montserrat Medium"/>
                </a:defRPr>
              </a:lvl1pPr>
            </a:lstStyle>
            <a:p>
              <a:pPr/>
              <a:r>
                <a:t>IDEATE</a:t>
              </a:r>
            </a:p>
          </p:txBody>
        </p:sp>
      </p:grpSp>
      <p:grpSp>
        <p:nvGrpSpPr>
          <p:cNvPr id="398" name="Groepeer"/>
          <p:cNvGrpSpPr/>
          <p:nvPr/>
        </p:nvGrpSpPr>
        <p:grpSpPr>
          <a:xfrm>
            <a:off x="1618053" y="6592854"/>
            <a:ext cx="2895669" cy="896804"/>
            <a:chOff x="0" y="0"/>
            <a:chExt cx="2895668" cy="896802"/>
          </a:xfrm>
        </p:grpSpPr>
        <p:sp>
          <p:nvSpPr>
            <p:cNvPr id="396" name="Afgeronde rechthoek"/>
            <p:cNvSpPr/>
            <p:nvPr/>
          </p:nvSpPr>
          <p:spPr>
            <a:xfrm>
              <a:off x="93291" y="0"/>
              <a:ext cx="2709087" cy="896803"/>
            </a:xfrm>
            <a:prstGeom prst="roundRect">
              <a:avLst>
                <a:gd name="adj" fmla="val 21242"/>
              </a:avLst>
            </a:prstGeom>
            <a:solidFill>
              <a:srgbClr val="FFFFFF"/>
            </a:solidFill>
            <a:ln w="12700" cap="flat">
              <a:noFill/>
              <a:miter lim="400000"/>
            </a:ln>
            <a:effectLst>
              <a:outerShdw sx="100000" sy="100000" kx="0" ky="0" algn="b" rotWithShape="0" blurRad="190500" dist="12700" dir="5400000">
                <a:srgbClr val="000000">
                  <a:alpha val="75000"/>
                </a:srgbClr>
              </a:outerShdw>
            </a:effectLst>
          </p:spPr>
          <p:txBody>
            <a:bodyPr wrap="square" lIns="50800" tIns="50800" rIns="50800" bIns="50800" numCol="1" anchor="ctr">
              <a:noAutofit/>
            </a:bodyPr>
            <a:lstStyle/>
            <a:p>
              <a:pPr>
                <a:defRPr cap="none" sz="2200">
                  <a:solidFill>
                    <a:srgbClr val="FFFFFF"/>
                  </a:solidFill>
                  <a:latin typeface="Helvetica Neue Medium"/>
                  <a:ea typeface="Helvetica Neue Medium"/>
                  <a:cs typeface="Helvetica Neue Medium"/>
                  <a:sym typeface="Helvetica Neue Medium"/>
                </a:defRPr>
              </a:pPr>
            </a:p>
          </p:txBody>
        </p:sp>
        <p:sp>
          <p:nvSpPr>
            <p:cNvPr id="397" name="PROTOTYPE"/>
            <p:cNvSpPr txBox="1"/>
            <p:nvPr/>
          </p:nvSpPr>
          <p:spPr>
            <a:xfrm>
              <a:off x="0" y="213450"/>
              <a:ext cx="2895669" cy="469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400">
                  <a:latin typeface="Montserrat Medium"/>
                  <a:ea typeface="Montserrat Medium"/>
                  <a:cs typeface="Montserrat Medium"/>
                  <a:sym typeface="Montserrat Medium"/>
                </a:defRPr>
              </a:lvl1pPr>
            </a:lstStyle>
            <a:p>
              <a:pPr/>
              <a:r>
                <a:t>PROTOTYPE</a:t>
              </a:r>
            </a:p>
          </p:txBody>
        </p:sp>
      </p:grpSp>
      <p:grpSp>
        <p:nvGrpSpPr>
          <p:cNvPr id="401" name="Groepeer"/>
          <p:cNvGrpSpPr/>
          <p:nvPr/>
        </p:nvGrpSpPr>
        <p:grpSpPr>
          <a:xfrm>
            <a:off x="1618053" y="8009373"/>
            <a:ext cx="2895669" cy="896804"/>
            <a:chOff x="0" y="0"/>
            <a:chExt cx="2895668" cy="896802"/>
          </a:xfrm>
        </p:grpSpPr>
        <p:sp>
          <p:nvSpPr>
            <p:cNvPr id="399" name="Afgeronde rechthoek"/>
            <p:cNvSpPr/>
            <p:nvPr/>
          </p:nvSpPr>
          <p:spPr>
            <a:xfrm>
              <a:off x="93291" y="0"/>
              <a:ext cx="2709087" cy="896803"/>
            </a:xfrm>
            <a:prstGeom prst="roundRect">
              <a:avLst>
                <a:gd name="adj" fmla="val 21242"/>
              </a:avLst>
            </a:prstGeom>
            <a:solidFill>
              <a:srgbClr val="FFFFFF"/>
            </a:solidFill>
            <a:ln w="12700" cap="flat">
              <a:noFill/>
              <a:miter lim="400000"/>
            </a:ln>
            <a:effectLst>
              <a:outerShdw sx="100000" sy="100000" kx="0" ky="0" algn="b" rotWithShape="0" blurRad="190500" dist="12700" dir="5400000">
                <a:srgbClr val="000000">
                  <a:alpha val="75000"/>
                </a:srgbClr>
              </a:outerShdw>
            </a:effectLst>
          </p:spPr>
          <p:txBody>
            <a:bodyPr wrap="square" lIns="50800" tIns="50800" rIns="50800" bIns="50800" numCol="1" anchor="ctr">
              <a:noAutofit/>
            </a:bodyPr>
            <a:lstStyle/>
            <a:p>
              <a:pPr>
                <a:defRPr cap="none" sz="2200">
                  <a:solidFill>
                    <a:srgbClr val="FFFFFF"/>
                  </a:solidFill>
                  <a:latin typeface="Helvetica Neue Medium"/>
                  <a:ea typeface="Helvetica Neue Medium"/>
                  <a:cs typeface="Helvetica Neue Medium"/>
                  <a:sym typeface="Helvetica Neue Medium"/>
                </a:defRPr>
              </a:pPr>
            </a:p>
          </p:txBody>
        </p:sp>
        <p:sp>
          <p:nvSpPr>
            <p:cNvPr id="400" name="TEST"/>
            <p:cNvSpPr txBox="1"/>
            <p:nvPr/>
          </p:nvSpPr>
          <p:spPr>
            <a:xfrm>
              <a:off x="0" y="213451"/>
              <a:ext cx="2895669" cy="469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400">
                  <a:latin typeface="Montserrat Medium"/>
                  <a:ea typeface="Montserrat Medium"/>
                  <a:cs typeface="Montserrat Medium"/>
                  <a:sym typeface="Montserrat Medium"/>
                </a:defRPr>
              </a:lvl1pPr>
            </a:lstStyle>
            <a:p>
              <a:pPr/>
              <a:r>
                <a:t>TEST</a:t>
              </a:r>
            </a:p>
          </p:txBody>
        </p:sp>
      </p:grpSp>
      <p:sp>
        <p:nvSpPr>
          <p:cNvPr id="402" name="Interviews, onderzoek / begrijp wat nodig is, non-judgemental"/>
          <p:cNvSpPr txBox="1"/>
          <p:nvPr/>
        </p:nvSpPr>
        <p:spPr>
          <a:xfrm>
            <a:off x="4876742" y="2372905"/>
            <a:ext cx="7859433" cy="83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cap="none" sz="2400">
                <a:solidFill>
                  <a:srgbClr val="5E5E5E"/>
                </a:solidFill>
                <a:latin typeface="Montserrat Medium"/>
                <a:ea typeface="Montserrat Medium"/>
                <a:cs typeface="Montserrat Medium"/>
                <a:sym typeface="Montserrat Medium"/>
              </a:defRPr>
            </a:pPr>
            <a:r>
              <a:t>Interviews, onderzoek / begrijp wat nodig is,</a:t>
            </a:r>
            <a:br/>
            <a:r>
              <a:t>non-judgemental</a:t>
            </a:r>
          </a:p>
        </p:txBody>
      </p:sp>
      <p:sp>
        <p:nvSpPr>
          <p:cNvPr id="403" name="Persona, neem beslissingen, wat zijn de uitdagingen/zwaktes"/>
          <p:cNvSpPr txBox="1"/>
          <p:nvPr/>
        </p:nvSpPr>
        <p:spPr>
          <a:xfrm>
            <a:off x="4876742" y="3786931"/>
            <a:ext cx="7859433" cy="83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cap="none" sz="2400">
                <a:solidFill>
                  <a:srgbClr val="5E5E5E"/>
                </a:solidFill>
                <a:latin typeface="Montserrat Medium"/>
                <a:ea typeface="Montserrat Medium"/>
                <a:cs typeface="Montserrat Medium"/>
                <a:sym typeface="Montserrat Medium"/>
              </a:defRPr>
            </a:lvl1pPr>
          </a:lstStyle>
          <a:p>
            <a:pPr/>
            <a:r>
              <a:t>Persona, neem beslissingen, wat zijn de uitdagingen/zwaktes</a:t>
            </a:r>
          </a:p>
        </p:txBody>
      </p:sp>
      <p:sp>
        <p:nvSpPr>
          <p:cNvPr id="404" name="Deel ideeën, alle ideeën zijn goed,  pivoteer / stuur bij"/>
          <p:cNvSpPr txBox="1"/>
          <p:nvPr/>
        </p:nvSpPr>
        <p:spPr>
          <a:xfrm>
            <a:off x="4876742" y="5205636"/>
            <a:ext cx="7859433" cy="83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cap="none" sz="2400">
                <a:solidFill>
                  <a:srgbClr val="5E5E5E"/>
                </a:solidFill>
                <a:latin typeface="Montserrat Medium"/>
                <a:ea typeface="Montserrat Medium"/>
                <a:cs typeface="Montserrat Medium"/>
                <a:sym typeface="Montserrat Medium"/>
              </a:defRPr>
            </a:pPr>
            <a:r>
              <a:t>Deel ideeën, alle ideeën zijn goed, </a:t>
            </a:r>
            <a:br/>
            <a:r>
              <a:t>pivoteer / stuur bij</a:t>
            </a:r>
          </a:p>
        </p:txBody>
      </p:sp>
      <p:sp>
        <p:nvSpPr>
          <p:cNvPr id="405" name="Mockups, storyboards, keep it simple"/>
          <p:cNvSpPr txBox="1"/>
          <p:nvPr/>
        </p:nvSpPr>
        <p:spPr>
          <a:xfrm>
            <a:off x="4876742" y="6803812"/>
            <a:ext cx="785943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cap="none" sz="2400">
                <a:solidFill>
                  <a:srgbClr val="5E5E5E"/>
                </a:solidFill>
                <a:latin typeface="Montserrat Medium"/>
                <a:ea typeface="Montserrat Medium"/>
                <a:cs typeface="Montserrat Medium"/>
                <a:sym typeface="Montserrat Medium"/>
              </a:defRPr>
            </a:lvl1pPr>
          </a:lstStyle>
          <a:p>
            <a:pPr/>
            <a:r>
              <a:t>Mockups, storyboards, keep it simple</a:t>
            </a:r>
          </a:p>
        </p:txBody>
      </p:sp>
      <p:sp>
        <p:nvSpPr>
          <p:cNvPr id="406" name="Ontdek tekorten / sterktes, snel aanpassen"/>
          <p:cNvSpPr txBox="1"/>
          <p:nvPr/>
        </p:nvSpPr>
        <p:spPr>
          <a:xfrm>
            <a:off x="4876742" y="8222825"/>
            <a:ext cx="7859433"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cap="none" sz="2400">
                <a:solidFill>
                  <a:srgbClr val="5E5E5E"/>
                </a:solidFill>
                <a:latin typeface="Montserrat Medium"/>
                <a:ea typeface="Montserrat Medium"/>
                <a:cs typeface="Montserrat Medium"/>
                <a:sym typeface="Montserrat Medium"/>
              </a:defRPr>
            </a:lvl1pPr>
          </a:lstStyle>
          <a:p>
            <a:pPr/>
            <a:r>
              <a:t>Ontdek tekorten / sterktes, snel aanpassen</a:t>
            </a:r>
          </a:p>
        </p:txBody>
      </p:sp>
      <p:sp>
        <p:nvSpPr>
          <p:cNvPr id="407" name="UNDERSTAND"/>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UNDERSTAND</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389"/>
                                        </p:tgtEl>
                                        <p:attrNameLst>
                                          <p:attrName>style.visibility</p:attrName>
                                        </p:attrNameLst>
                                      </p:cBhvr>
                                      <p:to>
                                        <p:strVal val="visible"/>
                                      </p:to>
                                    </p:set>
                                    <p:animEffect filter="fade" transition="in">
                                      <p:cBhvr>
                                        <p:cTn id="7" dur="1000"/>
                                        <p:tgtEl>
                                          <p:spTgt spid="38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el" backwards="0">
                                    <p:tmAbs val="0"/>
                                  </p:iterate>
                                  <p:childTnLst>
                                    <p:set>
                                      <p:cBhvr>
                                        <p:cTn id="11" fill="hold"/>
                                        <p:tgtEl>
                                          <p:spTgt spid="402"/>
                                        </p:tgtEl>
                                        <p:attrNameLst>
                                          <p:attrName>style.visibility</p:attrName>
                                        </p:attrNameLst>
                                      </p:cBhvr>
                                      <p:to>
                                        <p:strVal val="visible"/>
                                      </p:to>
                                    </p:set>
                                    <p:animEffect filter="fade" transition="in">
                                      <p:cBhvr>
                                        <p:cTn id="12" dur="1000"/>
                                        <p:tgtEl>
                                          <p:spTgt spid="402"/>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ID="10" grpId="3" fill="hold">
                                  <p:stCondLst>
                                    <p:cond delay="0"/>
                                  </p:stCondLst>
                                  <p:iterate type="el" backwards="0">
                                    <p:tmAbs val="0"/>
                                  </p:iterate>
                                  <p:childTnLst>
                                    <p:set>
                                      <p:cBhvr>
                                        <p:cTn id="16" fill="hold"/>
                                        <p:tgtEl>
                                          <p:spTgt spid="392"/>
                                        </p:tgtEl>
                                        <p:attrNameLst>
                                          <p:attrName>style.visibility</p:attrName>
                                        </p:attrNameLst>
                                      </p:cBhvr>
                                      <p:to>
                                        <p:strVal val="visible"/>
                                      </p:to>
                                    </p:set>
                                    <p:animEffect filter="fade" transition="in">
                                      <p:cBhvr>
                                        <p:cTn id="17" dur="1000"/>
                                        <p:tgtEl>
                                          <p:spTgt spid="392"/>
                                        </p:tgtEl>
                                      </p:cBhvr>
                                    </p:animEffect>
                                  </p:childTnLst>
                                </p:cTn>
                              </p:par>
                            </p:childTnLst>
                          </p:cTn>
                        </p:par>
                      </p:childTnLst>
                    </p:cTn>
                  </p:par>
                  <p:par>
                    <p:cTn id="18" fill="hold">
                      <p:stCondLst>
                        <p:cond delay="indefinite"/>
                      </p:stCondLst>
                      <p:childTnLst>
                        <p:par>
                          <p:cTn id="19" fill="hold">
                            <p:stCondLst>
                              <p:cond delay="0"/>
                            </p:stCondLst>
                            <p:childTnLst>
                              <p:par>
                                <p:cTn id="20" presetClass="entr" nodeType="clickEffect" presetID="10" grpId="4" fill="hold">
                                  <p:stCondLst>
                                    <p:cond delay="0"/>
                                  </p:stCondLst>
                                  <p:iterate type="el" backwards="0">
                                    <p:tmAbs val="0"/>
                                  </p:iterate>
                                  <p:childTnLst>
                                    <p:set>
                                      <p:cBhvr>
                                        <p:cTn id="21" fill="hold"/>
                                        <p:tgtEl>
                                          <p:spTgt spid="403"/>
                                        </p:tgtEl>
                                        <p:attrNameLst>
                                          <p:attrName>style.visibility</p:attrName>
                                        </p:attrNameLst>
                                      </p:cBhvr>
                                      <p:to>
                                        <p:strVal val="visible"/>
                                      </p:to>
                                    </p:set>
                                    <p:animEffect filter="fade" transition="in">
                                      <p:cBhvr>
                                        <p:cTn id="22" dur="1000"/>
                                        <p:tgtEl>
                                          <p:spTgt spid="403"/>
                                        </p:tgtEl>
                                      </p:cBhvr>
                                    </p:animEffect>
                                  </p:childTnLst>
                                </p:cTn>
                              </p:par>
                            </p:childTnLst>
                          </p:cTn>
                        </p:par>
                      </p:childTnLst>
                    </p:cTn>
                  </p:par>
                  <p:par>
                    <p:cTn id="23" fill="hold">
                      <p:stCondLst>
                        <p:cond delay="indefinite"/>
                      </p:stCondLst>
                      <p:childTnLst>
                        <p:par>
                          <p:cTn id="24" fill="hold">
                            <p:stCondLst>
                              <p:cond delay="0"/>
                            </p:stCondLst>
                            <p:childTnLst>
                              <p:par>
                                <p:cTn id="25" presetClass="entr" nodeType="clickEffect" presetID="10" grpId="5" fill="hold">
                                  <p:stCondLst>
                                    <p:cond delay="0"/>
                                  </p:stCondLst>
                                  <p:iterate type="el" backwards="0">
                                    <p:tmAbs val="0"/>
                                  </p:iterate>
                                  <p:childTnLst>
                                    <p:set>
                                      <p:cBhvr>
                                        <p:cTn id="26" fill="hold"/>
                                        <p:tgtEl>
                                          <p:spTgt spid="395"/>
                                        </p:tgtEl>
                                        <p:attrNameLst>
                                          <p:attrName>style.visibility</p:attrName>
                                        </p:attrNameLst>
                                      </p:cBhvr>
                                      <p:to>
                                        <p:strVal val="visible"/>
                                      </p:to>
                                    </p:set>
                                    <p:animEffect filter="fade" transition="in">
                                      <p:cBhvr>
                                        <p:cTn id="27" dur="1000"/>
                                        <p:tgtEl>
                                          <p:spTgt spid="395"/>
                                        </p:tgtEl>
                                      </p:cBhvr>
                                    </p:animEffect>
                                  </p:childTnLst>
                                </p:cTn>
                              </p:par>
                            </p:childTnLst>
                          </p:cTn>
                        </p:par>
                      </p:childTnLst>
                    </p:cTn>
                  </p:par>
                  <p:par>
                    <p:cTn id="28" fill="hold">
                      <p:stCondLst>
                        <p:cond delay="indefinite"/>
                      </p:stCondLst>
                      <p:childTnLst>
                        <p:par>
                          <p:cTn id="29" fill="hold">
                            <p:stCondLst>
                              <p:cond delay="0"/>
                            </p:stCondLst>
                            <p:childTnLst>
                              <p:par>
                                <p:cTn id="30" presetClass="entr" nodeType="clickEffect" presetID="10" grpId="6" fill="hold">
                                  <p:stCondLst>
                                    <p:cond delay="0"/>
                                  </p:stCondLst>
                                  <p:iterate type="el" backwards="0">
                                    <p:tmAbs val="0"/>
                                  </p:iterate>
                                  <p:childTnLst>
                                    <p:set>
                                      <p:cBhvr>
                                        <p:cTn id="31" fill="hold"/>
                                        <p:tgtEl>
                                          <p:spTgt spid="404"/>
                                        </p:tgtEl>
                                        <p:attrNameLst>
                                          <p:attrName>style.visibility</p:attrName>
                                        </p:attrNameLst>
                                      </p:cBhvr>
                                      <p:to>
                                        <p:strVal val="visible"/>
                                      </p:to>
                                    </p:set>
                                    <p:animEffect filter="fade" transition="in">
                                      <p:cBhvr>
                                        <p:cTn id="32" dur="1000"/>
                                        <p:tgtEl>
                                          <p:spTgt spid="404"/>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ID="10" grpId="7" fill="hold">
                                  <p:stCondLst>
                                    <p:cond delay="0"/>
                                  </p:stCondLst>
                                  <p:iterate type="el" backwards="0">
                                    <p:tmAbs val="0"/>
                                  </p:iterate>
                                  <p:childTnLst>
                                    <p:set>
                                      <p:cBhvr>
                                        <p:cTn id="36" fill="hold"/>
                                        <p:tgtEl>
                                          <p:spTgt spid="398"/>
                                        </p:tgtEl>
                                        <p:attrNameLst>
                                          <p:attrName>style.visibility</p:attrName>
                                        </p:attrNameLst>
                                      </p:cBhvr>
                                      <p:to>
                                        <p:strVal val="visible"/>
                                      </p:to>
                                    </p:set>
                                    <p:animEffect filter="fade" transition="in">
                                      <p:cBhvr>
                                        <p:cTn id="37" dur="1000"/>
                                        <p:tgtEl>
                                          <p:spTgt spid="398"/>
                                        </p:tgtEl>
                                      </p:cBhvr>
                                    </p:animEffect>
                                  </p:childTnLst>
                                </p:cTn>
                              </p:par>
                            </p:childTnLst>
                          </p:cTn>
                        </p:par>
                      </p:childTnLst>
                    </p:cTn>
                  </p:par>
                  <p:par>
                    <p:cTn id="38" fill="hold">
                      <p:stCondLst>
                        <p:cond delay="indefinite"/>
                      </p:stCondLst>
                      <p:childTnLst>
                        <p:par>
                          <p:cTn id="39" fill="hold">
                            <p:stCondLst>
                              <p:cond delay="0"/>
                            </p:stCondLst>
                            <p:childTnLst>
                              <p:par>
                                <p:cTn id="40" presetClass="entr" nodeType="clickEffect" presetID="10" grpId="8" fill="hold">
                                  <p:stCondLst>
                                    <p:cond delay="0"/>
                                  </p:stCondLst>
                                  <p:iterate type="el" backwards="0">
                                    <p:tmAbs val="0"/>
                                  </p:iterate>
                                  <p:childTnLst>
                                    <p:set>
                                      <p:cBhvr>
                                        <p:cTn id="41" fill="hold"/>
                                        <p:tgtEl>
                                          <p:spTgt spid="405"/>
                                        </p:tgtEl>
                                        <p:attrNameLst>
                                          <p:attrName>style.visibility</p:attrName>
                                        </p:attrNameLst>
                                      </p:cBhvr>
                                      <p:to>
                                        <p:strVal val="visible"/>
                                      </p:to>
                                    </p:set>
                                    <p:animEffect filter="fade" transition="in">
                                      <p:cBhvr>
                                        <p:cTn id="42" dur="1000"/>
                                        <p:tgtEl>
                                          <p:spTgt spid="405"/>
                                        </p:tgtEl>
                                      </p:cBhvr>
                                    </p:animEffect>
                                  </p:childTnLst>
                                </p:cTn>
                              </p:par>
                            </p:childTnLst>
                          </p:cTn>
                        </p:par>
                      </p:childTnLst>
                    </p:cTn>
                  </p:par>
                  <p:par>
                    <p:cTn id="43" fill="hold">
                      <p:stCondLst>
                        <p:cond delay="indefinite"/>
                      </p:stCondLst>
                      <p:childTnLst>
                        <p:par>
                          <p:cTn id="44" fill="hold">
                            <p:stCondLst>
                              <p:cond delay="0"/>
                            </p:stCondLst>
                            <p:childTnLst>
                              <p:par>
                                <p:cTn id="45" presetClass="entr" nodeType="clickEffect" presetID="10" grpId="9" fill="hold">
                                  <p:stCondLst>
                                    <p:cond delay="0"/>
                                  </p:stCondLst>
                                  <p:iterate type="el" backwards="0">
                                    <p:tmAbs val="0"/>
                                  </p:iterate>
                                  <p:childTnLst>
                                    <p:set>
                                      <p:cBhvr>
                                        <p:cTn id="46" fill="hold"/>
                                        <p:tgtEl>
                                          <p:spTgt spid="401"/>
                                        </p:tgtEl>
                                        <p:attrNameLst>
                                          <p:attrName>style.visibility</p:attrName>
                                        </p:attrNameLst>
                                      </p:cBhvr>
                                      <p:to>
                                        <p:strVal val="visible"/>
                                      </p:to>
                                    </p:set>
                                    <p:animEffect filter="fade" transition="in">
                                      <p:cBhvr>
                                        <p:cTn id="47" dur="1000"/>
                                        <p:tgtEl>
                                          <p:spTgt spid="401"/>
                                        </p:tgtEl>
                                      </p:cBhvr>
                                    </p:animEffect>
                                  </p:childTnLst>
                                </p:cTn>
                              </p:par>
                            </p:childTnLst>
                          </p:cTn>
                        </p:par>
                      </p:childTnLst>
                    </p:cTn>
                  </p:par>
                  <p:par>
                    <p:cTn id="48" fill="hold">
                      <p:stCondLst>
                        <p:cond delay="indefinite"/>
                      </p:stCondLst>
                      <p:childTnLst>
                        <p:par>
                          <p:cTn id="49" fill="hold">
                            <p:stCondLst>
                              <p:cond delay="0"/>
                            </p:stCondLst>
                            <p:childTnLst>
                              <p:par>
                                <p:cTn id="50" presetClass="entr" nodeType="clickEffect" presetID="10" grpId="10" fill="hold">
                                  <p:stCondLst>
                                    <p:cond delay="0"/>
                                  </p:stCondLst>
                                  <p:iterate type="el" backwards="0">
                                    <p:tmAbs val="0"/>
                                  </p:iterate>
                                  <p:childTnLst>
                                    <p:set>
                                      <p:cBhvr>
                                        <p:cTn id="51" fill="hold"/>
                                        <p:tgtEl>
                                          <p:spTgt spid="406"/>
                                        </p:tgtEl>
                                        <p:attrNameLst>
                                          <p:attrName>style.visibility</p:attrName>
                                        </p:attrNameLst>
                                      </p:cBhvr>
                                      <p:to>
                                        <p:strVal val="visible"/>
                                      </p:to>
                                    </p:set>
                                    <p:animEffect filter="fade" transition="in">
                                      <p:cBhvr>
                                        <p:cTn id="52" dur="1000"/>
                                        <p:tgtEl>
                                          <p:spTgt spid="4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92" grpId="3"/>
      <p:bldP build="whole" bldLvl="1" animBg="1" rev="0" advAuto="0" spid="398" grpId="7"/>
      <p:bldP build="whole" bldLvl="1" animBg="1" rev="0" advAuto="0" spid="406" grpId="10"/>
      <p:bldP build="whole" bldLvl="1" animBg="1" rev="0" advAuto="0" spid="389" grpId="1"/>
      <p:bldP build="whole" bldLvl="1" animBg="1" rev="0" advAuto="0" spid="404" grpId="6"/>
      <p:bldP build="whole" bldLvl="1" animBg="1" rev="0" advAuto="0" spid="402" grpId="2"/>
      <p:bldP build="whole" bldLvl="1" animBg="1" rev="0" advAuto="0" spid="395" grpId="5"/>
      <p:bldP build="whole" bldLvl="1" animBg="1" rev="0" advAuto="0" spid="405" grpId="8"/>
      <p:bldP build="whole" bldLvl="1" animBg="1" rev="0" advAuto="0" spid="401" grpId="9"/>
      <p:bldP build="whole" bldLvl="1" animBg="1" rev="0" advAuto="0" spid="403" grpId="4"/>
    </p:bld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Creativiteit…"/>
          <p:cNvSpPr txBox="1"/>
          <p:nvPr>
            <p:ph type="ctrTitle"/>
          </p:nvPr>
        </p:nvSpPr>
        <p:spPr>
          <a:xfrm>
            <a:off x="1515541" y="1491604"/>
            <a:ext cx="9973718" cy="4775794"/>
          </a:xfrm>
          <a:prstGeom prst="rect">
            <a:avLst/>
          </a:prstGeom>
        </p:spPr>
        <p:txBody>
          <a:bodyPr/>
          <a:lstStyle/>
          <a:p>
            <a:pPr/>
            <a:r>
              <a:t>Creativiteit</a:t>
            </a:r>
          </a:p>
          <a:p>
            <a:pPr/>
            <a:r>
              <a:t>Brainstorm</a:t>
            </a:r>
          </a:p>
        </p:txBody>
      </p:sp>
      <p:sp>
        <p:nvSpPr>
          <p:cNvPr id="412" name="J. Van Geertruyden"/>
          <p:cNvSpPr txBox="1"/>
          <p:nvPr/>
        </p:nvSpPr>
        <p:spPr>
          <a:xfrm>
            <a:off x="5400319" y="6054027"/>
            <a:ext cx="2204162"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cap="none">
                <a:solidFill>
                  <a:srgbClr val="D6D5D5"/>
                </a:solidFill>
              </a:defRPr>
            </a:lvl1pPr>
          </a:lstStyle>
          <a:p>
            <a:pPr/>
            <a:r>
              <a:t>J. Van Geertruyden</a:t>
            </a:r>
          </a:p>
        </p:txBody>
      </p:sp>
      <p:sp>
        <p:nvSpPr>
          <p:cNvPr id="413" name="CREATIVITEIt - BRAINSTORM - SELECTION"/>
          <p:cNvSpPr txBox="1"/>
          <p:nvPr/>
        </p:nvSpPr>
        <p:spPr>
          <a:xfrm>
            <a:off x="3821639" y="9309099"/>
            <a:ext cx="5093895"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lgn="r">
              <a:defRPr>
                <a:solidFill>
                  <a:srgbClr val="FFFFFF"/>
                </a:solidFill>
              </a:defRPr>
            </a:pPr>
            <a:r>
              <a:t>CREATIVITEIt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Wat is creativiteit?"/>
          <p:cNvSpPr txBox="1"/>
          <p:nvPr>
            <p:ph type="title"/>
          </p:nvPr>
        </p:nvSpPr>
        <p:spPr>
          <a:xfrm>
            <a:off x="871596" y="3380399"/>
            <a:ext cx="11261609" cy="2010996"/>
          </a:xfrm>
          <a:prstGeom prst="rect">
            <a:avLst/>
          </a:prstGeom>
        </p:spPr>
        <p:txBody>
          <a:bodyPr anchor="ctr"/>
          <a:lstStyle>
            <a:lvl1pPr algn="ctr"/>
          </a:lstStyle>
          <a:p>
            <a:pPr/>
            <a:r>
              <a:t>Wat is creativiteit?</a:t>
            </a:r>
          </a:p>
        </p:txBody>
      </p:sp>
      <p:sp>
        <p:nvSpPr>
          <p:cNvPr id="416"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8" name="teaching-creativity-in-schools-inspired-by-edward-de-bono-1.jpg" descr="teaching-creativity-in-schools-inspired-by-edward-de-bono-1.jpg"/>
          <p:cNvPicPr>
            <a:picLocks noChangeAspect="1"/>
          </p:cNvPicPr>
          <p:nvPr>
            <p:ph type="pic" idx="21"/>
          </p:nvPr>
        </p:nvPicPr>
        <p:blipFill>
          <a:blip r:embed="rId2">
            <a:extLst/>
          </a:blip>
          <a:srcRect l="11843" t="0" r="11843" b="0"/>
          <a:stretch>
            <a:fillRect/>
          </a:stretch>
        </p:blipFill>
        <p:spPr>
          <a:xfrm>
            <a:off x="0" y="0"/>
            <a:ext cx="13004800" cy="9753600"/>
          </a:xfrm>
          <a:prstGeom prst="rect">
            <a:avLst/>
          </a:prstGeom>
        </p:spPr>
      </p:pic>
      <p:pic>
        <p:nvPicPr>
          <p:cNvPr id="419"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420"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421"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422"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423"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
        <p:nvSpPr>
          <p:cNvPr id="424" name="Stereotiep?"/>
          <p:cNvSpPr txBox="1"/>
          <p:nvPr>
            <p:ph type="title" idx="4294967295"/>
          </p:nvPr>
        </p:nvSpPr>
        <p:spPr>
          <a:xfrm>
            <a:off x="579496" y="2110399"/>
            <a:ext cx="11261609" cy="2010996"/>
          </a:xfrm>
          <a:prstGeom prst="rect">
            <a:avLst/>
          </a:prstGeom>
        </p:spPr>
        <p:txBody>
          <a:bodyPr/>
          <a:lstStyle>
            <a:lvl1pPr algn="ctr">
              <a:defRPr>
                <a:solidFill>
                  <a:srgbClr val="FFFFFF"/>
                </a:solidFill>
                <a:effectLst>
                  <a:outerShdw sx="100000" sy="100000" kx="0" ky="0" algn="b" rotWithShape="0" blurRad="25400" dist="25400" dir="2880000">
                    <a:srgbClr val="000000">
                      <a:alpha val="60000"/>
                    </a:srgbClr>
                  </a:outerShdw>
                </a:effectLst>
              </a:defRPr>
            </a:lvl1pPr>
          </a:lstStyle>
          <a:p>
            <a:pPr/>
            <a:r>
              <a:t>Stereotiep?</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6" name="Creativiteit is…"/>
          <p:cNvSpPr txBox="1"/>
          <p:nvPr>
            <p:ph type="title"/>
          </p:nvPr>
        </p:nvSpPr>
        <p:spPr>
          <a:xfrm>
            <a:off x="1714500" y="316510"/>
            <a:ext cx="9973717" cy="1679180"/>
          </a:xfrm>
          <a:prstGeom prst="rect">
            <a:avLst/>
          </a:prstGeom>
        </p:spPr>
        <p:txBody>
          <a:bodyPr/>
          <a:lstStyle/>
          <a:p>
            <a:pPr/>
            <a:r>
              <a:t>Creativiteit is…</a:t>
            </a:r>
          </a:p>
        </p:txBody>
      </p:sp>
      <p:sp>
        <p:nvSpPr>
          <p:cNvPr id="427" name="…de mogelijkheid om een nieuwe oplossing/concept te bedenken voor een bepaald probleem.…"/>
          <p:cNvSpPr txBox="1"/>
          <p:nvPr>
            <p:ph type="body" idx="1"/>
          </p:nvPr>
        </p:nvSpPr>
        <p:spPr>
          <a:xfrm>
            <a:off x="1790700" y="2506984"/>
            <a:ext cx="10643875" cy="6187432"/>
          </a:xfrm>
          <a:prstGeom prst="rect">
            <a:avLst/>
          </a:prstGeom>
        </p:spPr>
        <p:txBody>
          <a:bodyPr/>
          <a:lstStyle/>
          <a:p>
            <a:pPr>
              <a:defRPr sz="3200"/>
            </a:pPr>
            <a:r>
              <a:t>…de mogelijkheid om een nieuwe oplossing/concept te bedenken voor een bepaald probleem.</a:t>
            </a:r>
          </a:p>
          <a:p>
            <a:pPr>
              <a:defRPr sz="3200"/>
            </a:pPr>
          </a:p>
          <a:p>
            <a:pPr>
              <a:defRPr sz="3200"/>
            </a:pPr>
            <a:r>
              <a:t>…een combinatie van </a:t>
            </a:r>
            <a:r>
              <a:rPr>
                <a:latin typeface="+mj-lt"/>
                <a:ea typeface="+mj-ea"/>
                <a:cs typeface="+mj-cs"/>
                <a:sym typeface="Montserrat-Bold"/>
              </a:rPr>
              <a:t>waarnemen</a:t>
            </a:r>
            <a:r>
              <a:t>, </a:t>
            </a:r>
            <a:r>
              <a:rPr>
                <a:latin typeface="+mj-lt"/>
                <a:ea typeface="+mj-ea"/>
                <a:cs typeface="+mj-cs"/>
                <a:sym typeface="Montserrat-Bold"/>
              </a:rPr>
              <a:t>denken</a:t>
            </a:r>
            <a:r>
              <a:t> en </a:t>
            </a:r>
            <a:r>
              <a:rPr>
                <a:latin typeface="+mj-lt"/>
                <a:ea typeface="+mj-ea"/>
                <a:cs typeface="+mj-cs"/>
                <a:sym typeface="Montserrat-Bold"/>
              </a:rPr>
              <a:t>doen</a:t>
            </a:r>
            <a:r>
              <a:t>.</a:t>
            </a:r>
          </a:p>
          <a:p>
            <a:pPr>
              <a:defRPr sz="3200"/>
            </a:pPr>
          </a:p>
          <a:p>
            <a:pPr>
              <a:defRPr sz="3200"/>
            </a:pPr>
            <a:r>
              <a:t>…het gebruik van verbeelding om nieuwe ideeën te bedenken en te maken. </a:t>
            </a:r>
          </a:p>
        </p:txBody>
      </p:sp>
      <p:sp>
        <p:nvSpPr>
          <p:cNvPr id="428"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427">
                                            <p:bg/>
                                          </p:spTgt>
                                        </p:tgtEl>
                                        <p:attrNameLst>
                                          <p:attrName>style.visibility</p:attrName>
                                        </p:attrNameLst>
                                      </p:cBhvr>
                                      <p:to>
                                        <p:strVal val="visible"/>
                                      </p:to>
                                    </p:set>
                                    <p:animEffect filter="fade" transition="in">
                                      <p:cBhvr>
                                        <p:cTn id="7" dur="1000"/>
                                        <p:tgtEl>
                                          <p:spTgt spid="427">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427">
                                            <p:txEl>
                                              <p:pRg st="0" end="0"/>
                                            </p:txEl>
                                          </p:spTgt>
                                        </p:tgtEl>
                                        <p:attrNameLst>
                                          <p:attrName>style.visibility</p:attrName>
                                        </p:attrNameLst>
                                      </p:cBhvr>
                                      <p:to>
                                        <p:strVal val="visible"/>
                                      </p:to>
                                    </p:set>
                                    <p:animEffect filter="fade" transition="in">
                                      <p:cBhvr>
                                        <p:cTn id="10" dur="1000"/>
                                        <p:tgtEl>
                                          <p:spTgt spid="42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427">
                                            <p:txEl>
                                              <p:pRg st="1" end="1"/>
                                            </p:txEl>
                                          </p:spTgt>
                                        </p:tgtEl>
                                        <p:attrNameLst>
                                          <p:attrName>style.visibility</p:attrName>
                                        </p:attrNameLst>
                                      </p:cBhvr>
                                      <p:to>
                                        <p:strVal val="visible"/>
                                      </p:to>
                                    </p:set>
                                    <p:animEffect filter="fade" transition="in">
                                      <p:cBhvr>
                                        <p:cTn id="15" dur="1000"/>
                                        <p:tgtEl>
                                          <p:spTgt spid="427">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427">
                                            <p:txEl>
                                              <p:pRg st="2" end="2"/>
                                            </p:txEl>
                                          </p:spTgt>
                                        </p:tgtEl>
                                        <p:attrNameLst>
                                          <p:attrName>style.visibility</p:attrName>
                                        </p:attrNameLst>
                                      </p:cBhvr>
                                      <p:to>
                                        <p:strVal val="visible"/>
                                      </p:to>
                                    </p:set>
                                    <p:animEffect filter="fade" transition="in">
                                      <p:cBhvr>
                                        <p:cTn id="20" dur="1000"/>
                                        <p:tgtEl>
                                          <p:spTgt spid="427">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427">
                                            <p:txEl>
                                              <p:pRg st="3" end="3"/>
                                            </p:txEl>
                                          </p:spTgt>
                                        </p:tgtEl>
                                        <p:attrNameLst>
                                          <p:attrName>style.visibility</p:attrName>
                                        </p:attrNameLst>
                                      </p:cBhvr>
                                      <p:to>
                                        <p:strVal val="visible"/>
                                      </p:to>
                                    </p:set>
                                    <p:animEffect filter="fade" transition="in">
                                      <p:cBhvr>
                                        <p:cTn id="25" dur="1000"/>
                                        <p:tgtEl>
                                          <p:spTgt spid="427">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427">
                                            <p:txEl>
                                              <p:pRg st="4" end="4"/>
                                            </p:txEl>
                                          </p:spTgt>
                                        </p:tgtEl>
                                        <p:attrNameLst>
                                          <p:attrName>style.visibility</p:attrName>
                                        </p:attrNameLst>
                                      </p:cBhvr>
                                      <p:to>
                                        <p:strVal val="visible"/>
                                      </p:to>
                                    </p:set>
                                    <p:animEffect filter="fade" transition="in">
                                      <p:cBhvr>
                                        <p:cTn id="30" dur="1000"/>
                                        <p:tgtEl>
                                          <p:spTgt spid="427">
                                            <p:txEl>
                                              <p:pRg st="4" end="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427" grpId="1"/>
    </p:bld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32" name="Schermafbeelding 2020-08-20 om 11.56.36.png" descr="Schermafbeelding 2020-08-20 om 11.56.36.png"/>
          <p:cNvPicPr>
            <a:picLocks noChangeAspect="1"/>
          </p:cNvPicPr>
          <p:nvPr>
            <p:ph type="pic" idx="21"/>
          </p:nvPr>
        </p:nvPicPr>
        <p:blipFill>
          <a:blip r:embed="rId3">
            <a:extLst/>
          </a:blip>
          <a:srcRect l="7217" t="0" r="7217" b="0"/>
          <a:stretch>
            <a:fillRect/>
          </a:stretch>
        </p:blipFill>
        <p:spPr>
          <a:xfrm>
            <a:off x="0" y="0"/>
            <a:ext cx="13004800" cy="9753600"/>
          </a:xfrm>
          <a:prstGeom prst="rect">
            <a:avLst/>
          </a:prstGeom>
        </p:spPr>
      </p:pic>
      <p:pic>
        <p:nvPicPr>
          <p:cNvPr id="433"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434"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435"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436"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437"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41" name="7cfd60559defffec059bbe051ae84d11.jpg" descr="7cfd60559defffec059bbe051ae84d11.jpg"/>
          <p:cNvPicPr>
            <a:picLocks noChangeAspect="1"/>
          </p:cNvPicPr>
          <p:nvPr>
            <p:ph type="pic" idx="21"/>
          </p:nvPr>
        </p:nvPicPr>
        <p:blipFill>
          <a:blip r:embed="rId3">
            <a:extLst/>
          </a:blip>
          <a:srcRect l="0" t="0" r="0" b="0"/>
          <a:stretch>
            <a:fillRect/>
          </a:stretch>
        </p:blipFill>
        <p:spPr>
          <a:xfrm>
            <a:off x="2844800" y="0"/>
            <a:ext cx="7315200" cy="9753600"/>
          </a:xfrm>
          <a:prstGeom prst="rect">
            <a:avLst/>
          </a:prstGeom>
        </p:spPr>
      </p:pic>
      <p:pic>
        <p:nvPicPr>
          <p:cNvPr id="442"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443"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444"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445"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446"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50" name="c5cbe19d3e424c35b636e3475f600ed8.jpg" descr="c5cbe19d3e424c35b636e3475f600ed8.jpg"/>
          <p:cNvPicPr>
            <a:picLocks noChangeAspect="1"/>
          </p:cNvPicPr>
          <p:nvPr>
            <p:ph type="pic" idx="21"/>
          </p:nvPr>
        </p:nvPicPr>
        <p:blipFill>
          <a:blip r:embed="rId3">
            <a:extLst/>
          </a:blip>
          <a:srcRect l="0" t="0" r="0" b="0"/>
          <a:stretch>
            <a:fillRect/>
          </a:stretch>
        </p:blipFill>
        <p:spPr>
          <a:xfrm>
            <a:off x="3340888" y="0"/>
            <a:ext cx="6323024" cy="9753600"/>
          </a:xfrm>
          <a:prstGeom prst="rect">
            <a:avLst/>
          </a:prstGeom>
        </p:spPr>
      </p:pic>
      <p:pic>
        <p:nvPicPr>
          <p:cNvPr id="451"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452"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453"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454"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455"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59" name="da6944654fa4a77e8e1d414c020a1dfc.jpg" descr="da6944654fa4a77e8e1d414c020a1dfc.jpg"/>
          <p:cNvPicPr>
            <a:picLocks noChangeAspect="1"/>
          </p:cNvPicPr>
          <p:nvPr>
            <p:ph type="pic" idx="21"/>
          </p:nvPr>
        </p:nvPicPr>
        <p:blipFill>
          <a:blip r:embed="rId3">
            <a:extLst/>
          </a:blip>
          <a:srcRect l="0" t="0" r="0" b="0"/>
          <a:stretch>
            <a:fillRect/>
          </a:stretch>
        </p:blipFill>
        <p:spPr>
          <a:xfrm>
            <a:off x="2897530" y="0"/>
            <a:ext cx="7209739" cy="9753600"/>
          </a:xfrm>
          <a:prstGeom prst="rect">
            <a:avLst/>
          </a:prstGeom>
        </p:spPr>
      </p:pic>
      <p:pic>
        <p:nvPicPr>
          <p:cNvPr id="460"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461"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462"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463"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464"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68" name="Schermafbeelding 2020-08-20 om 12.01.15.png" descr="Schermafbeelding 2020-08-20 om 12.01.15.png"/>
          <p:cNvPicPr>
            <a:picLocks noChangeAspect="1"/>
          </p:cNvPicPr>
          <p:nvPr>
            <p:ph type="pic" idx="21"/>
          </p:nvPr>
        </p:nvPicPr>
        <p:blipFill>
          <a:blip r:embed="rId3">
            <a:extLst/>
          </a:blip>
          <a:srcRect l="964" t="4245" r="964" b="4245"/>
          <a:stretch>
            <a:fillRect/>
          </a:stretch>
        </p:blipFill>
        <p:spPr>
          <a:xfrm>
            <a:off x="0" y="0"/>
            <a:ext cx="13004800" cy="9753600"/>
          </a:xfrm>
          <a:prstGeom prst="rect">
            <a:avLst/>
          </a:prstGeom>
        </p:spPr>
      </p:pic>
      <p:pic>
        <p:nvPicPr>
          <p:cNvPr id="469"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470"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471"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472"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473"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Boek"/>
          <p:cNvSpPr txBox="1"/>
          <p:nvPr>
            <p:ph type="title"/>
          </p:nvPr>
        </p:nvSpPr>
        <p:spPr>
          <a:xfrm>
            <a:off x="1714500" y="316510"/>
            <a:ext cx="9973717" cy="1679180"/>
          </a:xfrm>
          <a:prstGeom prst="rect">
            <a:avLst/>
          </a:prstGeom>
        </p:spPr>
        <p:txBody>
          <a:bodyPr/>
          <a:lstStyle/>
          <a:p>
            <a:pPr/>
            <a:r>
              <a:t>Boek</a:t>
            </a:r>
          </a:p>
        </p:txBody>
      </p:sp>
      <p:sp>
        <p:nvSpPr>
          <p:cNvPr id="193" name="Don’t make me think…"/>
          <p:cNvSpPr txBox="1"/>
          <p:nvPr>
            <p:ph type="body" idx="1"/>
          </p:nvPr>
        </p:nvSpPr>
        <p:spPr>
          <a:xfrm>
            <a:off x="1714500" y="2506984"/>
            <a:ext cx="9973717" cy="6187432"/>
          </a:xfrm>
          <a:prstGeom prst="rect">
            <a:avLst/>
          </a:prstGeom>
        </p:spPr>
        <p:txBody>
          <a:bodyPr/>
          <a:lstStyle/>
          <a:p>
            <a:pPr/>
            <a:r>
              <a:t>Don’t make me think</a:t>
            </a:r>
          </a:p>
          <a:p>
            <a:pPr>
              <a:defRPr sz="3200"/>
            </a:pPr>
            <a:r>
              <a:t>Steve Krug</a:t>
            </a:r>
          </a:p>
          <a:p>
            <a:pPr>
              <a:defRPr sz="3200"/>
            </a:pPr>
          </a:p>
          <a:p>
            <a:pPr>
              <a:defRPr sz="3200"/>
            </a:pPr>
            <a:r>
              <a:t>ISBN 978-0-321-96551-6</a:t>
            </a:r>
          </a:p>
        </p:txBody>
      </p:sp>
      <p:pic>
        <p:nvPicPr>
          <p:cNvPr id="194" name="don_t_make_me_think_revisited_book_3rd_edition-1.jpg" descr="don_t_make_me_think_revisited_book_3rd_edition-1.jpg"/>
          <p:cNvPicPr>
            <a:picLocks noChangeAspect="1"/>
          </p:cNvPicPr>
          <p:nvPr/>
        </p:nvPicPr>
        <p:blipFill>
          <a:blip r:embed="rId2">
            <a:extLst/>
          </a:blip>
          <a:srcRect l="20274" t="12483" r="20274" b="10264"/>
          <a:stretch>
            <a:fillRect/>
          </a:stretch>
        </p:blipFill>
        <p:spPr>
          <a:xfrm>
            <a:off x="7842383" y="1373170"/>
            <a:ext cx="4586466" cy="5959694"/>
          </a:xfrm>
          <a:prstGeom prst="rect">
            <a:avLst/>
          </a:prstGeom>
          <a:ln w="12700">
            <a:miter lim="400000"/>
          </a:ln>
        </p:spPr>
      </p:pic>
      <p:sp>
        <p:nvSpPr>
          <p:cNvPr id="195"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77" name="Schermafbeelding 2020-08-20 om 11.59.37.png" descr="Schermafbeelding 2020-08-20 om 11.59.37.png"/>
          <p:cNvPicPr>
            <a:picLocks noChangeAspect="1"/>
          </p:cNvPicPr>
          <p:nvPr>
            <p:ph type="pic" idx="21"/>
          </p:nvPr>
        </p:nvPicPr>
        <p:blipFill>
          <a:blip r:embed="rId3">
            <a:extLst/>
          </a:blip>
          <a:srcRect l="0" t="0" r="0" b="0"/>
          <a:stretch>
            <a:fillRect/>
          </a:stretch>
        </p:blipFill>
        <p:spPr>
          <a:xfrm>
            <a:off x="0" y="857753"/>
            <a:ext cx="13004800" cy="8038095"/>
          </a:xfrm>
          <a:prstGeom prst="rect">
            <a:avLst/>
          </a:prstGeom>
        </p:spPr>
      </p:pic>
      <p:pic>
        <p:nvPicPr>
          <p:cNvPr id="478"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479"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480"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481"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482"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6" name="Kenmerken van creativiteit"/>
          <p:cNvSpPr txBox="1"/>
          <p:nvPr>
            <p:ph type="title"/>
          </p:nvPr>
        </p:nvSpPr>
        <p:spPr>
          <a:xfrm>
            <a:off x="1714500" y="316510"/>
            <a:ext cx="9973717" cy="1679180"/>
          </a:xfrm>
          <a:prstGeom prst="rect">
            <a:avLst/>
          </a:prstGeom>
        </p:spPr>
        <p:txBody>
          <a:bodyPr/>
          <a:lstStyle>
            <a:lvl1pPr defTabSz="549148">
              <a:defRPr sz="5640"/>
            </a:lvl1pPr>
          </a:lstStyle>
          <a:p>
            <a:pPr/>
            <a:r>
              <a:t>Kenmerken van creativiteit</a:t>
            </a:r>
          </a:p>
        </p:txBody>
      </p:sp>
      <p:sp>
        <p:nvSpPr>
          <p:cNvPr id="487" name="Het proces is cruciaal. Daaruit komt een goed resultaat.…"/>
          <p:cNvSpPr txBox="1"/>
          <p:nvPr>
            <p:ph type="body" idx="1"/>
          </p:nvPr>
        </p:nvSpPr>
        <p:spPr>
          <a:xfrm>
            <a:off x="1790700" y="2506984"/>
            <a:ext cx="10643875" cy="6187432"/>
          </a:xfrm>
          <a:prstGeom prst="rect">
            <a:avLst/>
          </a:prstGeom>
        </p:spPr>
        <p:txBody>
          <a:bodyPr/>
          <a:lstStyle/>
          <a:p>
            <a:pPr marL="228600" indent="-228600">
              <a:buSzPct val="100000"/>
              <a:buChar char="•"/>
              <a:defRPr sz="3200"/>
            </a:pPr>
            <a:r>
              <a:t>Het proces is cruciaal. Daaruit komt een goed resultaat.</a:t>
            </a:r>
          </a:p>
          <a:p>
            <a:pPr marL="228600" indent="-228600">
              <a:buSzPct val="100000"/>
              <a:buChar char="•"/>
              <a:defRPr sz="3200"/>
            </a:pPr>
            <a:r>
              <a:t>Het proces kan gestructureerd plaatsvinden, maar evengoed ongestructureerd.</a:t>
            </a:r>
          </a:p>
          <a:p>
            <a:pPr marL="228600" indent="-228600">
              <a:buSzPct val="100000"/>
              <a:buChar char="•"/>
              <a:defRPr sz="3200"/>
            </a:pPr>
            <a:r>
              <a:t>Het gebeurt onbewust en bewust.</a:t>
            </a:r>
          </a:p>
          <a:p>
            <a:pPr marL="228600" indent="-228600">
              <a:buSzPct val="100000"/>
              <a:buChar char="•"/>
              <a:defRPr sz="3200"/>
            </a:pPr>
            <a:r>
              <a:t>Meestal gebruik je creativiteit om een concreet probleem op te lossen. Je denkt niet “Ik ga nu eens lekker creatief zijn.”, maar eerder “Wat kunnen we doen om dit op te lossen?”.</a:t>
            </a:r>
          </a:p>
        </p:txBody>
      </p:sp>
      <p:sp>
        <p:nvSpPr>
          <p:cNvPr id="488"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487">
                                            <p:bg/>
                                          </p:spTgt>
                                        </p:tgtEl>
                                        <p:attrNameLst>
                                          <p:attrName>style.visibility</p:attrName>
                                        </p:attrNameLst>
                                      </p:cBhvr>
                                      <p:to>
                                        <p:strVal val="visible"/>
                                      </p:to>
                                    </p:set>
                                    <p:animEffect filter="fade" transition="in">
                                      <p:cBhvr>
                                        <p:cTn id="7" dur="1000"/>
                                        <p:tgtEl>
                                          <p:spTgt spid="487">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487">
                                            <p:txEl>
                                              <p:pRg st="0" end="0"/>
                                            </p:txEl>
                                          </p:spTgt>
                                        </p:tgtEl>
                                        <p:attrNameLst>
                                          <p:attrName>style.visibility</p:attrName>
                                        </p:attrNameLst>
                                      </p:cBhvr>
                                      <p:to>
                                        <p:strVal val="visible"/>
                                      </p:to>
                                    </p:set>
                                    <p:animEffect filter="fade" transition="in">
                                      <p:cBhvr>
                                        <p:cTn id="10" dur="1000"/>
                                        <p:tgtEl>
                                          <p:spTgt spid="48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487">
                                            <p:txEl>
                                              <p:pRg st="1" end="1"/>
                                            </p:txEl>
                                          </p:spTgt>
                                        </p:tgtEl>
                                        <p:attrNameLst>
                                          <p:attrName>style.visibility</p:attrName>
                                        </p:attrNameLst>
                                      </p:cBhvr>
                                      <p:to>
                                        <p:strVal val="visible"/>
                                      </p:to>
                                    </p:set>
                                    <p:animEffect filter="fade" transition="in">
                                      <p:cBhvr>
                                        <p:cTn id="15" dur="1000"/>
                                        <p:tgtEl>
                                          <p:spTgt spid="487">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487">
                                            <p:txEl>
                                              <p:pRg st="2" end="2"/>
                                            </p:txEl>
                                          </p:spTgt>
                                        </p:tgtEl>
                                        <p:attrNameLst>
                                          <p:attrName>style.visibility</p:attrName>
                                        </p:attrNameLst>
                                      </p:cBhvr>
                                      <p:to>
                                        <p:strVal val="visible"/>
                                      </p:to>
                                    </p:set>
                                    <p:animEffect filter="fade" transition="in">
                                      <p:cBhvr>
                                        <p:cTn id="20" dur="1000"/>
                                        <p:tgtEl>
                                          <p:spTgt spid="487">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487">
                                            <p:txEl>
                                              <p:pRg st="3" end="3"/>
                                            </p:txEl>
                                          </p:spTgt>
                                        </p:tgtEl>
                                        <p:attrNameLst>
                                          <p:attrName>style.visibility</p:attrName>
                                        </p:attrNameLst>
                                      </p:cBhvr>
                                      <p:to>
                                        <p:strVal val="visible"/>
                                      </p:to>
                                    </p:set>
                                    <p:animEffect filter="fade" transition="in">
                                      <p:cBhvr>
                                        <p:cTn id="25" dur="1000"/>
                                        <p:tgtEl>
                                          <p:spTgt spid="487">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487" grpId="1"/>
    </p:bldLst>
  </p:timing>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0" name="Onderzoek naar creativiteit"/>
          <p:cNvSpPr txBox="1"/>
          <p:nvPr>
            <p:ph type="title"/>
          </p:nvPr>
        </p:nvSpPr>
        <p:spPr>
          <a:xfrm>
            <a:off x="1714500" y="316510"/>
            <a:ext cx="9973717" cy="1679180"/>
          </a:xfrm>
          <a:prstGeom prst="rect">
            <a:avLst/>
          </a:prstGeom>
        </p:spPr>
        <p:txBody>
          <a:bodyPr/>
          <a:lstStyle>
            <a:lvl1pPr defTabSz="543305">
              <a:defRPr sz="5580"/>
            </a:lvl1pPr>
          </a:lstStyle>
          <a:p>
            <a:pPr/>
            <a:r>
              <a:t>Onderzoek naar creativiteit</a:t>
            </a:r>
          </a:p>
        </p:txBody>
      </p:sp>
      <p:sp>
        <p:nvSpPr>
          <p:cNvPr id="491" name="Heeft 91 bijzonder creatieve mensen geïnterviewd die een grote invloed hebben/hadden in de kunstwereld, het zakenleven en de wetenschap.…"/>
          <p:cNvSpPr txBox="1"/>
          <p:nvPr>
            <p:ph type="body" sz="half" idx="1"/>
          </p:nvPr>
        </p:nvSpPr>
        <p:spPr>
          <a:xfrm>
            <a:off x="6883803" y="2506984"/>
            <a:ext cx="5550772" cy="6187432"/>
          </a:xfrm>
          <a:prstGeom prst="rect">
            <a:avLst/>
          </a:prstGeom>
        </p:spPr>
        <p:txBody>
          <a:bodyPr/>
          <a:lstStyle/>
          <a:p>
            <a:pPr>
              <a:defRPr sz="3200"/>
            </a:pPr>
            <a:r>
              <a:t>Heeft 91 bijzonder creatieve mensen geïnterviewd die een grote invloed hebben/hadden in de kunstwereld, het zakenleven en de wetenschap.</a:t>
            </a:r>
          </a:p>
          <a:p>
            <a:pPr>
              <a:defRPr sz="3200"/>
            </a:pPr>
          </a:p>
          <a:p>
            <a:pPr>
              <a:defRPr sz="3200"/>
            </a:pPr>
            <a:r>
              <a:t>Zijn bevindingen staan in dit boek.</a:t>
            </a:r>
          </a:p>
        </p:txBody>
      </p:sp>
      <p:sp>
        <p:nvSpPr>
          <p:cNvPr id="492"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pic>
        <p:nvPicPr>
          <p:cNvPr id="493" name="797x1200.jpg" descr="797x1200.jpg"/>
          <p:cNvPicPr>
            <a:picLocks noChangeAspect="1"/>
          </p:cNvPicPr>
          <p:nvPr/>
        </p:nvPicPr>
        <p:blipFill>
          <a:blip r:embed="rId2">
            <a:extLst/>
          </a:blip>
          <a:stretch>
            <a:fillRect/>
          </a:stretch>
        </p:blipFill>
        <p:spPr>
          <a:xfrm>
            <a:off x="1894105" y="2246649"/>
            <a:ext cx="4310687" cy="649037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5" name="Creatieve persoonlijkheid"/>
          <p:cNvSpPr txBox="1"/>
          <p:nvPr>
            <p:ph type="title"/>
          </p:nvPr>
        </p:nvSpPr>
        <p:spPr>
          <a:xfrm>
            <a:off x="1714500" y="316510"/>
            <a:ext cx="9973717" cy="1679180"/>
          </a:xfrm>
          <a:prstGeom prst="rect">
            <a:avLst/>
          </a:prstGeom>
        </p:spPr>
        <p:txBody>
          <a:bodyPr/>
          <a:lstStyle>
            <a:lvl1pPr defTabSz="578358">
              <a:defRPr sz="5940"/>
            </a:lvl1pPr>
          </a:lstStyle>
          <a:p>
            <a:pPr/>
            <a:r>
              <a:t>Creatieve persoonlijkheid</a:t>
            </a:r>
          </a:p>
        </p:txBody>
      </p:sp>
      <p:sp>
        <p:nvSpPr>
          <p:cNvPr id="496" name="enkele aspecten uit het boek…"/>
          <p:cNvSpPr txBox="1"/>
          <p:nvPr>
            <p:ph type="body" idx="1"/>
          </p:nvPr>
        </p:nvSpPr>
        <p:spPr>
          <a:xfrm>
            <a:off x="1788231" y="2506984"/>
            <a:ext cx="11026960" cy="6187432"/>
          </a:xfrm>
          <a:prstGeom prst="rect">
            <a:avLst/>
          </a:prstGeom>
        </p:spPr>
        <p:txBody>
          <a:bodyPr/>
          <a:lstStyle/>
          <a:p>
            <a:pPr>
              <a:defRPr sz="3200"/>
            </a:pPr>
            <a:r>
              <a:t>enkele aspecten uit het boek</a:t>
            </a:r>
            <a:br/>
          </a:p>
          <a:p>
            <a:pPr marL="444500" indent="-444500">
              <a:buSzPct val="145000"/>
              <a:buChar char="•"/>
              <a:defRPr sz="3200"/>
            </a:pPr>
            <a:r>
              <a:t>Veel lichamelijke energie (≠ hyperactief)</a:t>
            </a:r>
          </a:p>
          <a:p>
            <a:pPr marL="444500" indent="-444500">
              <a:buSzPct val="145000"/>
              <a:buChar char="•"/>
              <a:defRPr sz="3200"/>
            </a:pPr>
            <a:r>
              <a:t>Intelligent, maar vaak ook naïef</a:t>
            </a:r>
            <a:br/>
            <a:r>
              <a:rPr i="1"/>
              <a:t>Je hebt een zekere intelligentie nodig om creatief te zijn, maar als je te slim bent, ben je vaak te zelfzeker. Onzekerheid doet je vragen stellen.</a:t>
            </a:r>
            <a:endParaRPr i="1"/>
          </a:p>
          <a:p>
            <a:pPr marL="444500" indent="-444500">
              <a:buSzPct val="145000"/>
              <a:buChar char="•"/>
              <a:defRPr sz="3200"/>
            </a:pPr>
            <a:r>
              <a:t>Speelsheid en discipline ((on)verantwoordelijkheid)</a:t>
            </a:r>
            <a:br/>
            <a:r>
              <a:rPr i="1"/>
              <a:t>De mensen die Mihaly interviewden hadden vaak een speelse houding, maar waren in hun werk erg nauwkeurig en scherpzinnig</a:t>
            </a:r>
          </a:p>
        </p:txBody>
      </p:sp>
      <p:sp>
        <p:nvSpPr>
          <p:cNvPr id="497"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496">
                                            <p:bg/>
                                          </p:spTgt>
                                        </p:tgtEl>
                                        <p:attrNameLst>
                                          <p:attrName>style.visibility</p:attrName>
                                        </p:attrNameLst>
                                      </p:cBhvr>
                                      <p:to>
                                        <p:strVal val="visible"/>
                                      </p:to>
                                    </p:set>
                                    <p:animEffect filter="fade" transition="in">
                                      <p:cBhvr>
                                        <p:cTn id="7" dur="1000"/>
                                        <p:tgtEl>
                                          <p:spTgt spid="496">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496">
                                            <p:txEl>
                                              <p:pRg st="0" end="0"/>
                                            </p:txEl>
                                          </p:spTgt>
                                        </p:tgtEl>
                                        <p:attrNameLst>
                                          <p:attrName>style.visibility</p:attrName>
                                        </p:attrNameLst>
                                      </p:cBhvr>
                                      <p:to>
                                        <p:strVal val="visible"/>
                                      </p:to>
                                    </p:set>
                                    <p:animEffect filter="fade" transition="in">
                                      <p:cBhvr>
                                        <p:cTn id="10" dur="1000"/>
                                        <p:tgtEl>
                                          <p:spTgt spid="49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496">
                                            <p:txEl>
                                              <p:pRg st="1" end="1"/>
                                            </p:txEl>
                                          </p:spTgt>
                                        </p:tgtEl>
                                        <p:attrNameLst>
                                          <p:attrName>style.visibility</p:attrName>
                                        </p:attrNameLst>
                                      </p:cBhvr>
                                      <p:to>
                                        <p:strVal val="visible"/>
                                      </p:to>
                                    </p:set>
                                    <p:animEffect filter="fade" transition="in">
                                      <p:cBhvr>
                                        <p:cTn id="15" dur="1000"/>
                                        <p:tgtEl>
                                          <p:spTgt spid="496">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496">
                                            <p:txEl>
                                              <p:pRg st="2" end="2"/>
                                            </p:txEl>
                                          </p:spTgt>
                                        </p:tgtEl>
                                        <p:attrNameLst>
                                          <p:attrName>style.visibility</p:attrName>
                                        </p:attrNameLst>
                                      </p:cBhvr>
                                      <p:to>
                                        <p:strVal val="visible"/>
                                      </p:to>
                                    </p:set>
                                    <p:animEffect filter="fade" transition="in">
                                      <p:cBhvr>
                                        <p:cTn id="20" dur="1000"/>
                                        <p:tgtEl>
                                          <p:spTgt spid="496">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496">
                                            <p:txEl>
                                              <p:pRg st="3" end="3"/>
                                            </p:txEl>
                                          </p:spTgt>
                                        </p:tgtEl>
                                        <p:attrNameLst>
                                          <p:attrName>style.visibility</p:attrName>
                                        </p:attrNameLst>
                                      </p:cBhvr>
                                      <p:to>
                                        <p:strVal val="visible"/>
                                      </p:to>
                                    </p:set>
                                    <p:animEffect filter="fade" transition="in">
                                      <p:cBhvr>
                                        <p:cTn id="25" dur="1000"/>
                                        <p:tgtEl>
                                          <p:spTgt spid="496">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496" grpId="1"/>
    </p:bldLst>
  </p:timing>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99" name="Schermafbeelding 2020-09-07 om 13.40.54.png" descr="Schermafbeelding 2020-09-07 om 13.40.54.png">
            <a:hlinkClick r:id="rId3" invalidUrl="" action="" tgtFrame="" tooltip="" history="1" highlightClick="0" endSnd="0"/>
          </p:cNvPr>
          <p:cNvPicPr>
            <a:picLocks noChangeAspect="1"/>
          </p:cNvPicPr>
          <p:nvPr>
            <p:ph type="pic" idx="21"/>
          </p:nvPr>
        </p:nvPicPr>
        <p:blipFill>
          <a:blip r:embed="rId4">
            <a:extLst/>
          </a:blip>
          <a:srcRect l="9128" t="0" r="9128" b="0"/>
          <a:stretch>
            <a:fillRect/>
          </a:stretch>
        </p:blipFill>
        <p:spPr>
          <a:xfrm>
            <a:off x="0" y="0"/>
            <a:ext cx="13004800" cy="9753600"/>
          </a:xfrm>
          <a:prstGeom prst="rect">
            <a:avLst/>
          </a:prstGeom>
        </p:spPr>
      </p:pic>
      <p:pic>
        <p:nvPicPr>
          <p:cNvPr id="500" name="Afbeelding" descr="Afbeelding"/>
          <p:cNvPicPr>
            <a:picLocks noChangeAspect="1"/>
          </p:cNvPicPr>
          <p:nvPr/>
        </p:nvPicPr>
        <p:blipFill>
          <a:blip r:embed="rId5">
            <a:extLst/>
          </a:blip>
          <a:stretch>
            <a:fillRect/>
          </a:stretch>
        </p:blipFill>
        <p:spPr>
          <a:xfrm>
            <a:off x="0" y="-32"/>
            <a:ext cx="965200" cy="1955864"/>
          </a:xfrm>
          <a:prstGeom prst="rect">
            <a:avLst/>
          </a:prstGeom>
          <a:ln w="12700">
            <a:miter lim="400000"/>
          </a:ln>
        </p:spPr>
      </p:pic>
      <p:sp>
        <p:nvSpPr>
          <p:cNvPr id="501"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502" name="Afbeelding" descr="Afbeelding"/>
          <p:cNvPicPr>
            <a:picLocks noChangeAspect="1"/>
          </p:cNvPicPr>
          <p:nvPr/>
        </p:nvPicPr>
        <p:blipFill>
          <a:blip r:embed="rId6">
            <a:extLst/>
          </a:blip>
          <a:srcRect l="0" t="0" r="0" b="0"/>
          <a:stretch>
            <a:fillRect/>
          </a:stretch>
        </p:blipFill>
        <p:spPr>
          <a:xfrm>
            <a:off x="9032850" y="9245212"/>
            <a:ext cx="3988486" cy="520701"/>
          </a:xfrm>
          <a:prstGeom prst="rect">
            <a:avLst/>
          </a:prstGeom>
          <a:ln w="12700">
            <a:miter lim="400000"/>
          </a:ln>
        </p:spPr>
      </p:pic>
      <p:sp>
        <p:nvSpPr>
          <p:cNvPr id="503"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504"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8" name="Creatieve proces"/>
          <p:cNvSpPr txBox="1"/>
          <p:nvPr>
            <p:ph type="title"/>
          </p:nvPr>
        </p:nvSpPr>
        <p:spPr>
          <a:xfrm>
            <a:off x="1714500" y="316510"/>
            <a:ext cx="9973717" cy="1679180"/>
          </a:xfrm>
          <a:prstGeom prst="rect">
            <a:avLst/>
          </a:prstGeom>
        </p:spPr>
        <p:txBody>
          <a:bodyPr/>
          <a:lstStyle/>
          <a:p>
            <a:pPr/>
            <a:r>
              <a:t>Creatieve proces</a:t>
            </a:r>
          </a:p>
        </p:txBody>
      </p:sp>
      <p:sp>
        <p:nvSpPr>
          <p:cNvPr id="509" name="Wanneer verschijnen/ervaren we “problemen”?…"/>
          <p:cNvSpPr txBox="1"/>
          <p:nvPr>
            <p:ph type="body" idx="1"/>
          </p:nvPr>
        </p:nvSpPr>
        <p:spPr>
          <a:xfrm>
            <a:off x="1788231" y="2506984"/>
            <a:ext cx="10646344" cy="6732569"/>
          </a:xfrm>
          <a:prstGeom prst="rect">
            <a:avLst/>
          </a:prstGeom>
        </p:spPr>
        <p:txBody>
          <a:bodyPr/>
          <a:lstStyle/>
          <a:p>
            <a:pPr>
              <a:defRPr sz="3200"/>
            </a:pPr>
            <a:r>
              <a:t>Wanneer verschijnen/ervaren we “problemen”?</a:t>
            </a:r>
            <a:br/>
          </a:p>
          <a:p>
            <a:pPr marL="444500" indent="-444500">
              <a:buSzPct val="145000"/>
              <a:buChar char="•"/>
              <a:defRPr sz="3200"/>
            </a:pPr>
            <a:r>
              <a:rPr>
                <a:latin typeface="+mj-lt"/>
                <a:ea typeface="+mj-ea"/>
                <a:cs typeface="+mj-cs"/>
                <a:sym typeface="Montserrat-Bold"/>
              </a:rPr>
              <a:t>Toevallig</a:t>
            </a:r>
            <a:br/>
            <a:r>
              <a:rPr i="1"/>
              <a:t>Röntgen heeft straling ontdekt doordat een fotografische plaat stuk was gegaan</a:t>
            </a:r>
            <a:r>
              <a:t>.</a:t>
            </a:r>
          </a:p>
          <a:p>
            <a:pPr marL="444500" indent="-444500">
              <a:buSzPct val="145000"/>
              <a:buChar char="•"/>
              <a:defRPr sz="3200"/>
            </a:pPr>
            <a:r>
              <a:rPr>
                <a:latin typeface="+mj-lt"/>
                <a:ea typeface="+mj-ea"/>
                <a:cs typeface="+mj-cs"/>
                <a:sym typeface="Montserrat-Bold"/>
              </a:rPr>
              <a:t>Persoonlijke ervaringen</a:t>
            </a:r>
            <a:br/>
            <a:r>
              <a:rPr i="1"/>
              <a:t>Door hetgeen dat je geleerd, gezien, beleefd hebt, ga je dingen anders zien of ervaren.</a:t>
            </a:r>
            <a:br>
              <a:rPr i="1"/>
            </a:br>
            <a:r>
              <a:rPr i="1"/>
              <a:t>Je interessegebied zal hoogstwaarschijnlijk je onderwerp bepalen.</a:t>
            </a:r>
            <a:br>
              <a:rPr i="1"/>
            </a:br>
            <a:r>
              <a:rPr i="1"/>
              <a:t>Hoe meer interesses je hebt, hoe groter de kans op interessante “problemen”.  </a:t>
            </a:r>
          </a:p>
        </p:txBody>
      </p:sp>
      <p:sp>
        <p:nvSpPr>
          <p:cNvPr id="510"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09">
                                            <p:bg/>
                                          </p:spTgt>
                                        </p:tgtEl>
                                        <p:attrNameLst>
                                          <p:attrName>style.visibility</p:attrName>
                                        </p:attrNameLst>
                                      </p:cBhvr>
                                      <p:to>
                                        <p:strVal val="visible"/>
                                      </p:to>
                                    </p:set>
                                    <p:animEffect filter="fade" transition="in">
                                      <p:cBhvr>
                                        <p:cTn id="7" dur="1000"/>
                                        <p:tgtEl>
                                          <p:spTgt spid="509">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09">
                                            <p:txEl>
                                              <p:pRg st="0" end="0"/>
                                            </p:txEl>
                                          </p:spTgt>
                                        </p:tgtEl>
                                        <p:attrNameLst>
                                          <p:attrName>style.visibility</p:attrName>
                                        </p:attrNameLst>
                                      </p:cBhvr>
                                      <p:to>
                                        <p:strVal val="visible"/>
                                      </p:to>
                                    </p:set>
                                    <p:animEffect filter="fade" transition="in">
                                      <p:cBhvr>
                                        <p:cTn id="10" dur="1000"/>
                                        <p:tgtEl>
                                          <p:spTgt spid="50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09">
                                            <p:txEl>
                                              <p:pRg st="1" end="1"/>
                                            </p:txEl>
                                          </p:spTgt>
                                        </p:tgtEl>
                                        <p:attrNameLst>
                                          <p:attrName>style.visibility</p:attrName>
                                        </p:attrNameLst>
                                      </p:cBhvr>
                                      <p:to>
                                        <p:strVal val="visible"/>
                                      </p:to>
                                    </p:set>
                                    <p:animEffect filter="fade" transition="in">
                                      <p:cBhvr>
                                        <p:cTn id="15" dur="1000"/>
                                        <p:tgtEl>
                                          <p:spTgt spid="509">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09">
                                            <p:txEl>
                                              <p:pRg st="2" end="2"/>
                                            </p:txEl>
                                          </p:spTgt>
                                        </p:tgtEl>
                                        <p:attrNameLst>
                                          <p:attrName>style.visibility</p:attrName>
                                        </p:attrNameLst>
                                      </p:cBhvr>
                                      <p:to>
                                        <p:strVal val="visible"/>
                                      </p:to>
                                    </p:set>
                                    <p:animEffect filter="fade" transition="in">
                                      <p:cBhvr>
                                        <p:cTn id="20" dur="1000"/>
                                        <p:tgtEl>
                                          <p:spTgt spid="509">
                                            <p:txEl>
                                              <p:pRg st="2" end="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09" grpId="1"/>
    </p:bldLst>
  </p:timing>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4" name="Creatieve proces"/>
          <p:cNvSpPr txBox="1"/>
          <p:nvPr>
            <p:ph type="title"/>
          </p:nvPr>
        </p:nvSpPr>
        <p:spPr>
          <a:xfrm>
            <a:off x="1714500" y="316510"/>
            <a:ext cx="9973717" cy="1679180"/>
          </a:xfrm>
          <a:prstGeom prst="rect">
            <a:avLst/>
          </a:prstGeom>
        </p:spPr>
        <p:txBody>
          <a:bodyPr/>
          <a:lstStyle/>
          <a:p>
            <a:pPr/>
            <a:r>
              <a:t>Creatieve proces</a:t>
            </a:r>
          </a:p>
        </p:txBody>
      </p:sp>
      <p:sp>
        <p:nvSpPr>
          <p:cNvPr id="515" name="Wanneer verschijnen/ervaren we “problemen”?…"/>
          <p:cNvSpPr txBox="1"/>
          <p:nvPr>
            <p:ph type="body" idx="1"/>
          </p:nvPr>
        </p:nvSpPr>
        <p:spPr>
          <a:xfrm>
            <a:off x="1788231" y="2506984"/>
            <a:ext cx="10646344" cy="6187432"/>
          </a:xfrm>
          <a:prstGeom prst="rect">
            <a:avLst/>
          </a:prstGeom>
        </p:spPr>
        <p:txBody>
          <a:bodyPr/>
          <a:lstStyle/>
          <a:p>
            <a:pPr>
              <a:defRPr sz="3200"/>
            </a:pPr>
            <a:r>
              <a:t>Wanneer verschijnen/ervaren we “problemen”?</a:t>
            </a:r>
            <a:br/>
          </a:p>
          <a:p>
            <a:pPr marL="444500" indent="-444500">
              <a:buSzPct val="145000"/>
              <a:buChar char="•"/>
              <a:defRPr sz="3200"/>
            </a:pPr>
            <a:r>
              <a:rPr>
                <a:latin typeface="+mj-lt"/>
                <a:ea typeface="+mj-ea"/>
                <a:cs typeface="+mj-cs"/>
                <a:sym typeface="Montserrat-Bold"/>
              </a:rPr>
              <a:t>Behoeftes van het gebied</a:t>
            </a:r>
            <a:br/>
            <a:r>
              <a:rPr i="1"/>
              <a:t>Botsen op tekortkomingen in een bepaald domein. Bijvoorbeeld: Het zou handig zijn om elektriciteit op te kunnen slaan.</a:t>
            </a:r>
          </a:p>
          <a:p>
            <a:pPr marL="444500" indent="-444500">
              <a:buSzPct val="145000"/>
              <a:buChar char="•"/>
              <a:defRPr sz="3200"/>
            </a:pPr>
            <a:r>
              <a:rPr>
                <a:latin typeface="+mj-lt"/>
                <a:ea typeface="+mj-ea"/>
                <a:cs typeface="+mj-cs"/>
                <a:sym typeface="Montserrat-Bold"/>
              </a:rPr>
              <a:t>Sociale druk</a:t>
            </a:r>
            <a:br/>
            <a:r>
              <a:rPr i="1"/>
              <a:t>Wat doen andere mensen of organisaties? Waar zijn ze mee bezig? Kan een lector mij een interessant probleem voorschotelen dat ik zou willen oplossen?</a:t>
            </a:r>
          </a:p>
        </p:txBody>
      </p:sp>
      <p:sp>
        <p:nvSpPr>
          <p:cNvPr id="516"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15">
                                            <p:bg/>
                                          </p:spTgt>
                                        </p:tgtEl>
                                        <p:attrNameLst>
                                          <p:attrName>style.visibility</p:attrName>
                                        </p:attrNameLst>
                                      </p:cBhvr>
                                      <p:to>
                                        <p:strVal val="visible"/>
                                      </p:to>
                                    </p:set>
                                    <p:animEffect filter="fade" transition="in">
                                      <p:cBhvr>
                                        <p:cTn id="7" dur="1000"/>
                                        <p:tgtEl>
                                          <p:spTgt spid="515">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15">
                                            <p:txEl>
                                              <p:pRg st="0" end="0"/>
                                            </p:txEl>
                                          </p:spTgt>
                                        </p:tgtEl>
                                        <p:attrNameLst>
                                          <p:attrName>style.visibility</p:attrName>
                                        </p:attrNameLst>
                                      </p:cBhvr>
                                      <p:to>
                                        <p:strVal val="visible"/>
                                      </p:to>
                                    </p:set>
                                    <p:animEffect filter="fade" transition="in">
                                      <p:cBhvr>
                                        <p:cTn id="10" dur="1000"/>
                                        <p:tgtEl>
                                          <p:spTgt spid="51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15">
                                            <p:txEl>
                                              <p:pRg st="1" end="1"/>
                                            </p:txEl>
                                          </p:spTgt>
                                        </p:tgtEl>
                                        <p:attrNameLst>
                                          <p:attrName>style.visibility</p:attrName>
                                        </p:attrNameLst>
                                      </p:cBhvr>
                                      <p:to>
                                        <p:strVal val="visible"/>
                                      </p:to>
                                    </p:set>
                                    <p:animEffect filter="fade" transition="in">
                                      <p:cBhvr>
                                        <p:cTn id="15" dur="1000"/>
                                        <p:tgtEl>
                                          <p:spTgt spid="51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15">
                                            <p:txEl>
                                              <p:pRg st="2" end="2"/>
                                            </p:txEl>
                                          </p:spTgt>
                                        </p:tgtEl>
                                        <p:attrNameLst>
                                          <p:attrName>style.visibility</p:attrName>
                                        </p:attrNameLst>
                                      </p:cBhvr>
                                      <p:to>
                                        <p:strVal val="visible"/>
                                      </p:to>
                                    </p:set>
                                    <p:animEffect filter="fade" transition="in">
                                      <p:cBhvr>
                                        <p:cTn id="20" dur="1000"/>
                                        <p:tgtEl>
                                          <p:spTgt spid="515">
                                            <p:txEl>
                                              <p:pRg st="2" end="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15" grpId="1"/>
    </p:bldLst>
  </p:timing>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0" name="Creatieve proces"/>
          <p:cNvSpPr txBox="1"/>
          <p:nvPr>
            <p:ph type="title"/>
          </p:nvPr>
        </p:nvSpPr>
        <p:spPr>
          <a:xfrm>
            <a:off x="1714500" y="316510"/>
            <a:ext cx="9973717" cy="1679180"/>
          </a:xfrm>
          <a:prstGeom prst="rect">
            <a:avLst/>
          </a:prstGeom>
        </p:spPr>
        <p:txBody>
          <a:bodyPr/>
          <a:lstStyle/>
          <a:p>
            <a:pPr/>
            <a:r>
              <a:t>Creatieve proces</a:t>
            </a:r>
          </a:p>
        </p:txBody>
      </p:sp>
      <p:sp>
        <p:nvSpPr>
          <p:cNvPr id="521" name="Kunnen we dit beïnvloeden?…"/>
          <p:cNvSpPr txBox="1"/>
          <p:nvPr>
            <p:ph type="body" idx="1"/>
          </p:nvPr>
        </p:nvSpPr>
        <p:spPr>
          <a:xfrm>
            <a:off x="1733550" y="2506984"/>
            <a:ext cx="10653330" cy="6685852"/>
          </a:xfrm>
          <a:prstGeom prst="rect">
            <a:avLst/>
          </a:prstGeom>
        </p:spPr>
        <p:txBody>
          <a:bodyPr/>
          <a:lstStyle/>
          <a:p>
            <a:pPr>
              <a:defRPr sz="3200"/>
            </a:pPr>
            <a:r>
              <a:t>Kunnen we dit beïnvloeden?</a:t>
            </a:r>
          </a:p>
          <a:p>
            <a:pPr>
              <a:defRPr sz="3200"/>
            </a:pPr>
          </a:p>
          <a:p>
            <a:pPr marL="444500" indent="-444500">
              <a:buSzPct val="145000"/>
              <a:buChar char="•"/>
              <a:defRPr sz="3200"/>
            </a:pPr>
            <a:r>
              <a:rPr>
                <a:latin typeface="+mj-lt"/>
                <a:ea typeface="+mj-ea"/>
                <a:cs typeface="+mj-cs"/>
                <a:sym typeface="Montserrat-Bold"/>
              </a:rPr>
              <a:t>Toevallig</a:t>
            </a:r>
            <a:br/>
            <a:r>
              <a:rPr i="1"/>
              <a:t>Nee - of door heel veel te experimenteren en hopen op een toevalligheid…</a:t>
            </a:r>
          </a:p>
          <a:p>
            <a:pPr marL="444500" indent="-444500">
              <a:buSzPct val="145000"/>
              <a:buChar char="•"/>
              <a:defRPr sz="3200"/>
            </a:pPr>
            <a:r>
              <a:rPr>
                <a:latin typeface="+mj-lt"/>
                <a:ea typeface="+mj-ea"/>
                <a:cs typeface="+mj-cs"/>
                <a:sym typeface="Montserrat-Bold"/>
              </a:rPr>
              <a:t>Persoonlijke ervaringen</a:t>
            </a:r>
            <a:br/>
            <a:r>
              <a:rPr i="1"/>
              <a:t>Ja, je interesses proberen uit te breiden.</a:t>
            </a:r>
            <a:r>
              <a:t> </a:t>
            </a:r>
            <a:r>
              <a:rPr i="1"/>
              <a:t>Stap ook eens buiten je comfort-zone,…</a:t>
            </a:r>
          </a:p>
          <a:p>
            <a:pPr marL="444500" indent="-444500">
              <a:buSzPct val="145000"/>
              <a:buChar char="•"/>
              <a:defRPr sz="3200"/>
            </a:pPr>
            <a:r>
              <a:rPr>
                <a:latin typeface="+mj-lt"/>
                <a:ea typeface="+mj-ea"/>
                <a:cs typeface="+mj-cs"/>
                <a:sym typeface="Montserrat-Bold"/>
              </a:rPr>
              <a:t>Behoeftes van het gebied</a:t>
            </a:r>
            <a:br/>
            <a:r>
              <a:rPr i="1"/>
              <a:t>Probeer mee te zijn met wat er leeft in je interessegebied; blogs, meet-ups,…</a:t>
            </a:r>
          </a:p>
          <a:p>
            <a:pPr marL="444500" indent="-444500">
              <a:buSzPct val="145000"/>
              <a:buChar char="•"/>
              <a:defRPr sz="3200"/>
            </a:pPr>
            <a:r>
              <a:rPr>
                <a:latin typeface="+mj-lt"/>
                <a:ea typeface="+mj-ea"/>
                <a:cs typeface="+mj-cs"/>
                <a:sym typeface="Montserrat-Bold"/>
              </a:rPr>
              <a:t>Sociale druk</a:t>
            </a:r>
            <a:br/>
            <a:r>
              <a:rPr i="1"/>
              <a:t>Creëer een “interessant” netwerk.</a:t>
            </a:r>
            <a:br/>
          </a:p>
        </p:txBody>
      </p:sp>
      <p:sp>
        <p:nvSpPr>
          <p:cNvPr id="522"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21">
                                            <p:bg/>
                                          </p:spTgt>
                                        </p:tgtEl>
                                        <p:attrNameLst>
                                          <p:attrName>style.visibility</p:attrName>
                                        </p:attrNameLst>
                                      </p:cBhvr>
                                      <p:to>
                                        <p:strVal val="visible"/>
                                      </p:to>
                                    </p:set>
                                    <p:animEffect filter="fade" transition="in">
                                      <p:cBhvr>
                                        <p:cTn id="7" dur="1000"/>
                                        <p:tgtEl>
                                          <p:spTgt spid="521">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21">
                                            <p:txEl>
                                              <p:pRg st="0" end="0"/>
                                            </p:txEl>
                                          </p:spTgt>
                                        </p:tgtEl>
                                        <p:attrNameLst>
                                          <p:attrName>style.visibility</p:attrName>
                                        </p:attrNameLst>
                                      </p:cBhvr>
                                      <p:to>
                                        <p:strVal val="visible"/>
                                      </p:to>
                                    </p:set>
                                    <p:animEffect filter="fade" transition="in">
                                      <p:cBhvr>
                                        <p:cTn id="10" dur="1000"/>
                                        <p:tgtEl>
                                          <p:spTgt spid="521">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21">
                                            <p:txEl>
                                              <p:pRg st="1" end="1"/>
                                            </p:txEl>
                                          </p:spTgt>
                                        </p:tgtEl>
                                        <p:attrNameLst>
                                          <p:attrName>style.visibility</p:attrName>
                                        </p:attrNameLst>
                                      </p:cBhvr>
                                      <p:to>
                                        <p:strVal val="visible"/>
                                      </p:to>
                                    </p:set>
                                    <p:animEffect filter="fade" transition="in">
                                      <p:cBhvr>
                                        <p:cTn id="15" dur="1000"/>
                                        <p:tgtEl>
                                          <p:spTgt spid="521">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21">
                                            <p:txEl>
                                              <p:pRg st="2" end="2"/>
                                            </p:txEl>
                                          </p:spTgt>
                                        </p:tgtEl>
                                        <p:attrNameLst>
                                          <p:attrName>style.visibility</p:attrName>
                                        </p:attrNameLst>
                                      </p:cBhvr>
                                      <p:to>
                                        <p:strVal val="visible"/>
                                      </p:to>
                                    </p:set>
                                    <p:animEffect filter="fade" transition="in">
                                      <p:cBhvr>
                                        <p:cTn id="20" dur="1000"/>
                                        <p:tgtEl>
                                          <p:spTgt spid="521">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521">
                                            <p:txEl>
                                              <p:pRg st="3" end="3"/>
                                            </p:txEl>
                                          </p:spTgt>
                                        </p:tgtEl>
                                        <p:attrNameLst>
                                          <p:attrName>style.visibility</p:attrName>
                                        </p:attrNameLst>
                                      </p:cBhvr>
                                      <p:to>
                                        <p:strVal val="visible"/>
                                      </p:to>
                                    </p:set>
                                    <p:animEffect filter="fade" transition="in">
                                      <p:cBhvr>
                                        <p:cTn id="25" dur="1000"/>
                                        <p:tgtEl>
                                          <p:spTgt spid="521">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521">
                                            <p:txEl>
                                              <p:pRg st="4" end="4"/>
                                            </p:txEl>
                                          </p:spTgt>
                                        </p:tgtEl>
                                        <p:attrNameLst>
                                          <p:attrName>style.visibility</p:attrName>
                                        </p:attrNameLst>
                                      </p:cBhvr>
                                      <p:to>
                                        <p:strVal val="visible"/>
                                      </p:to>
                                    </p:set>
                                    <p:animEffect filter="fade" transition="in">
                                      <p:cBhvr>
                                        <p:cTn id="30" dur="1000"/>
                                        <p:tgtEl>
                                          <p:spTgt spid="521">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521">
                                            <p:txEl>
                                              <p:pRg st="5" end="5"/>
                                            </p:txEl>
                                          </p:spTgt>
                                        </p:tgtEl>
                                        <p:attrNameLst>
                                          <p:attrName>style.visibility</p:attrName>
                                        </p:attrNameLst>
                                      </p:cBhvr>
                                      <p:to>
                                        <p:strVal val="visible"/>
                                      </p:to>
                                    </p:set>
                                    <p:animEffect filter="fade" transition="in">
                                      <p:cBhvr>
                                        <p:cTn id="35" dur="1000"/>
                                        <p:tgtEl>
                                          <p:spTgt spid="521">
                                            <p:txEl>
                                              <p:pRg st="5" end="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21" grpId="1"/>
    </p:bldLst>
  </p:timing>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4" name="Creatieve proces"/>
          <p:cNvSpPr txBox="1"/>
          <p:nvPr>
            <p:ph type="title"/>
          </p:nvPr>
        </p:nvSpPr>
        <p:spPr>
          <a:xfrm>
            <a:off x="1714500" y="316510"/>
            <a:ext cx="9973717" cy="1679180"/>
          </a:xfrm>
          <a:prstGeom prst="rect">
            <a:avLst/>
          </a:prstGeom>
        </p:spPr>
        <p:txBody>
          <a:bodyPr/>
          <a:lstStyle/>
          <a:p>
            <a:pPr/>
            <a:r>
              <a:t>Creatieve proces</a:t>
            </a:r>
          </a:p>
        </p:txBody>
      </p:sp>
      <p:sp>
        <p:nvSpPr>
          <p:cNvPr id="525" name="Enkele interessante weetjes uit het boek…"/>
          <p:cNvSpPr txBox="1"/>
          <p:nvPr>
            <p:ph type="body" idx="1"/>
          </p:nvPr>
        </p:nvSpPr>
        <p:spPr>
          <a:xfrm>
            <a:off x="1733550" y="2506984"/>
            <a:ext cx="10653330" cy="6685852"/>
          </a:xfrm>
          <a:prstGeom prst="rect">
            <a:avLst/>
          </a:prstGeom>
        </p:spPr>
        <p:txBody>
          <a:bodyPr/>
          <a:lstStyle/>
          <a:p>
            <a:pPr>
              <a:defRPr sz="3200"/>
            </a:pPr>
            <a:r>
              <a:t>Enkele interessante weetjes uit het boek</a:t>
            </a:r>
          </a:p>
          <a:p>
            <a:pPr>
              <a:defRPr sz="3200"/>
            </a:pPr>
          </a:p>
          <a:p>
            <a:pPr marL="444500" indent="-444500">
              <a:buSzPct val="145000"/>
              <a:buChar char="•"/>
              <a:defRPr sz="3200"/>
            </a:pPr>
            <a:r>
              <a:rPr>
                <a:latin typeface="+mj-lt"/>
                <a:ea typeface="+mj-ea"/>
                <a:cs typeface="+mj-cs"/>
                <a:sym typeface="Montserrat-Bold"/>
              </a:rPr>
              <a:t>Lui zijn is OK!</a:t>
            </a:r>
            <a:br/>
            <a:r>
              <a:rPr i="1"/>
              <a:t>Je kan niet creatief zijn van “9-to-5”. Het vaststellen van een probleem en het zoeken naar een oplossing gebeurt vaak bewust, maar ook “onbewust”. </a:t>
            </a:r>
            <a:br>
              <a:rPr i="1"/>
            </a:br>
            <a:endParaRPr i="1"/>
          </a:p>
          <a:p>
            <a:pPr marL="444500" indent="-444500">
              <a:buSzPct val="145000"/>
              <a:buChar char="•"/>
              <a:defRPr sz="3200"/>
            </a:pPr>
            <a:r>
              <a:rPr>
                <a:latin typeface="+mj-lt"/>
                <a:ea typeface="+mj-ea"/>
                <a:cs typeface="+mj-cs"/>
                <a:sym typeface="Montserrat-Bold"/>
              </a:rPr>
              <a:t>99% doorzettingsvermogen</a:t>
            </a:r>
            <a:br>
              <a:rPr>
                <a:latin typeface="+mj-lt"/>
                <a:ea typeface="+mj-ea"/>
                <a:cs typeface="+mj-cs"/>
                <a:sym typeface="Montserrat-Bold"/>
              </a:rPr>
            </a:br>
            <a:r>
              <a:rPr i="1"/>
              <a:t>Na het inzicht, komt de uitvoering. Dit is een proces dat vaak met vallen en opstaan gepaard gaat. Picasso heeft zijn stijl ook ontwikkeld. Die was er niet meteen…</a:t>
            </a:r>
            <a:br/>
          </a:p>
        </p:txBody>
      </p:sp>
      <p:sp>
        <p:nvSpPr>
          <p:cNvPr id="526"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25">
                                            <p:bg/>
                                          </p:spTgt>
                                        </p:tgtEl>
                                        <p:attrNameLst>
                                          <p:attrName>style.visibility</p:attrName>
                                        </p:attrNameLst>
                                      </p:cBhvr>
                                      <p:to>
                                        <p:strVal val="visible"/>
                                      </p:to>
                                    </p:set>
                                    <p:animEffect filter="fade" transition="in">
                                      <p:cBhvr>
                                        <p:cTn id="7" dur="1000"/>
                                        <p:tgtEl>
                                          <p:spTgt spid="525">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25">
                                            <p:txEl>
                                              <p:pRg st="0" end="0"/>
                                            </p:txEl>
                                          </p:spTgt>
                                        </p:tgtEl>
                                        <p:attrNameLst>
                                          <p:attrName>style.visibility</p:attrName>
                                        </p:attrNameLst>
                                      </p:cBhvr>
                                      <p:to>
                                        <p:strVal val="visible"/>
                                      </p:to>
                                    </p:set>
                                    <p:animEffect filter="fade" transition="in">
                                      <p:cBhvr>
                                        <p:cTn id="10" dur="1000"/>
                                        <p:tgtEl>
                                          <p:spTgt spid="52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25">
                                            <p:txEl>
                                              <p:pRg st="1" end="1"/>
                                            </p:txEl>
                                          </p:spTgt>
                                        </p:tgtEl>
                                        <p:attrNameLst>
                                          <p:attrName>style.visibility</p:attrName>
                                        </p:attrNameLst>
                                      </p:cBhvr>
                                      <p:to>
                                        <p:strVal val="visible"/>
                                      </p:to>
                                    </p:set>
                                    <p:animEffect filter="fade" transition="in">
                                      <p:cBhvr>
                                        <p:cTn id="15" dur="1000"/>
                                        <p:tgtEl>
                                          <p:spTgt spid="52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25">
                                            <p:txEl>
                                              <p:pRg st="2" end="2"/>
                                            </p:txEl>
                                          </p:spTgt>
                                        </p:tgtEl>
                                        <p:attrNameLst>
                                          <p:attrName>style.visibility</p:attrName>
                                        </p:attrNameLst>
                                      </p:cBhvr>
                                      <p:to>
                                        <p:strVal val="visible"/>
                                      </p:to>
                                    </p:set>
                                    <p:animEffect filter="fade" transition="in">
                                      <p:cBhvr>
                                        <p:cTn id="20" dur="1000"/>
                                        <p:tgtEl>
                                          <p:spTgt spid="52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525">
                                            <p:txEl>
                                              <p:pRg st="3" end="3"/>
                                            </p:txEl>
                                          </p:spTgt>
                                        </p:tgtEl>
                                        <p:attrNameLst>
                                          <p:attrName>style.visibility</p:attrName>
                                        </p:attrNameLst>
                                      </p:cBhvr>
                                      <p:to>
                                        <p:strVal val="visible"/>
                                      </p:to>
                                    </p:set>
                                    <p:animEffect filter="fade" transition="in">
                                      <p:cBhvr>
                                        <p:cTn id="25" dur="1000"/>
                                        <p:tgtEl>
                                          <p:spTgt spid="525">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25" grpId="1"/>
    </p:bldLst>
  </p:timing>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30" name="Schermafbeelding 2020-09-08 om 09.13.45.png" descr="Schermafbeelding 2020-09-08 om 09.13.45.png">
            <a:hlinkClick r:id="rId3" invalidUrl="" action="" tgtFrame="" tooltip="" history="1" highlightClick="0" endSnd="0"/>
          </p:cNvPr>
          <p:cNvPicPr>
            <a:picLocks noChangeAspect="1"/>
          </p:cNvPicPr>
          <p:nvPr>
            <p:ph type="pic" idx="21"/>
          </p:nvPr>
        </p:nvPicPr>
        <p:blipFill>
          <a:blip r:embed="rId4">
            <a:extLst/>
          </a:blip>
          <a:srcRect l="0" t="0" r="24018" b="0"/>
          <a:stretch>
            <a:fillRect/>
          </a:stretch>
        </p:blipFill>
        <p:spPr>
          <a:xfrm>
            <a:off x="0" y="0"/>
            <a:ext cx="13004800" cy="9753600"/>
          </a:xfrm>
          <a:prstGeom prst="rect">
            <a:avLst/>
          </a:prstGeom>
        </p:spPr>
      </p:pic>
      <p:pic>
        <p:nvPicPr>
          <p:cNvPr id="531" name="Afbeelding" descr="Afbeelding"/>
          <p:cNvPicPr>
            <a:picLocks noChangeAspect="1"/>
          </p:cNvPicPr>
          <p:nvPr/>
        </p:nvPicPr>
        <p:blipFill>
          <a:blip r:embed="rId5">
            <a:extLst/>
          </a:blip>
          <a:stretch>
            <a:fillRect/>
          </a:stretch>
        </p:blipFill>
        <p:spPr>
          <a:xfrm>
            <a:off x="0" y="-32"/>
            <a:ext cx="965200" cy="1955864"/>
          </a:xfrm>
          <a:prstGeom prst="rect">
            <a:avLst/>
          </a:prstGeom>
          <a:ln w="12700">
            <a:miter lim="400000"/>
          </a:ln>
        </p:spPr>
      </p:pic>
      <p:sp>
        <p:nvSpPr>
          <p:cNvPr id="532"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533" name="Afbeelding" descr="Afbeelding"/>
          <p:cNvPicPr>
            <a:picLocks noChangeAspect="1"/>
          </p:cNvPicPr>
          <p:nvPr/>
        </p:nvPicPr>
        <p:blipFill>
          <a:blip r:embed="rId6">
            <a:extLst/>
          </a:blip>
          <a:srcRect l="0" t="0" r="0" b="0"/>
          <a:stretch>
            <a:fillRect/>
          </a:stretch>
        </p:blipFill>
        <p:spPr>
          <a:xfrm>
            <a:off x="9032850" y="9245212"/>
            <a:ext cx="3988486" cy="520701"/>
          </a:xfrm>
          <a:prstGeom prst="rect">
            <a:avLst/>
          </a:prstGeom>
          <a:ln w="12700">
            <a:miter lim="400000"/>
          </a:ln>
        </p:spPr>
      </p:pic>
      <p:sp>
        <p:nvSpPr>
          <p:cNvPr id="534"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535"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ADOBE XD"/>
          <p:cNvSpPr txBox="1"/>
          <p:nvPr>
            <p:ph type="title"/>
          </p:nvPr>
        </p:nvSpPr>
        <p:spPr>
          <a:xfrm>
            <a:off x="1714500" y="316510"/>
            <a:ext cx="9973717" cy="1679180"/>
          </a:xfrm>
          <a:prstGeom prst="rect">
            <a:avLst/>
          </a:prstGeom>
        </p:spPr>
        <p:txBody>
          <a:bodyPr/>
          <a:lstStyle/>
          <a:p>
            <a:pPr/>
            <a:r>
              <a:t>ADOBE XD</a:t>
            </a:r>
          </a:p>
        </p:txBody>
      </p:sp>
      <p:sp>
        <p:nvSpPr>
          <p:cNvPr id="198" name="Het programma waarmee we prototypes gaan maken is Adobe XD."/>
          <p:cNvSpPr txBox="1"/>
          <p:nvPr>
            <p:ph type="body" idx="1"/>
          </p:nvPr>
        </p:nvSpPr>
        <p:spPr>
          <a:xfrm>
            <a:off x="1714500" y="2506984"/>
            <a:ext cx="9973717" cy="5719570"/>
          </a:xfrm>
          <a:prstGeom prst="rect">
            <a:avLst/>
          </a:prstGeom>
        </p:spPr>
        <p:txBody>
          <a:bodyPr/>
          <a:lstStyle/>
          <a:p>
            <a:pPr>
              <a:defRPr sz="3200"/>
            </a:pPr>
            <a:r>
              <a:t>Het programma waarmee we prototypes gaan maken is </a:t>
            </a:r>
            <a:r>
              <a:rPr u="sng">
                <a:hlinkClick r:id="rId2" invalidUrl="" action="" tgtFrame="" tooltip="" history="1" highlightClick="0" endSnd="0"/>
              </a:rPr>
              <a:t>Adobe XD</a:t>
            </a:r>
            <a:r>
              <a:t>.</a:t>
            </a:r>
          </a:p>
          <a:p>
            <a:pPr>
              <a:defRPr sz="3200"/>
            </a:pPr>
          </a:p>
          <a:p>
            <a:pPr>
              <a:defRPr sz="3200"/>
            </a:pPr>
          </a:p>
        </p:txBody>
      </p:sp>
      <p:pic>
        <p:nvPicPr>
          <p:cNvPr id="199" name="2000px-Adobe_XD_CC_icon.svg.png" descr="2000px-Adobe_XD_CC_icon.svg.png"/>
          <p:cNvPicPr>
            <a:picLocks noChangeAspect="1"/>
          </p:cNvPicPr>
          <p:nvPr/>
        </p:nvPicPr>
        <p:blipFill>
          <a:blip r:embed="rId3">
            <a:extLst/>
          </a:blip>
          <a:stretch>
            <a:fillRect/>
          </a:stretch>
        </p:blipFill>
        <p:spPr>
          <a:xfrm>
            <a:off x="4784119" y="4520191"/>
            <a:ext cx="3436562" cy="3350648"/>
          </a:xfrm>
          <a:prstGeom prst="rect">
            <a:avLst/>
          </a:prstGeom>
          <a:ln w="12700">
            <a:miter lim="400000"/>
          </a:ln>
        </p:spPr>
      </p:pic>
      <p:sp>
        <p:nvSpPr>
          <p:cNvPr id="200"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9" name="Creatieve proces"/>
          <p:cNvSpPr txBox="1"/>
          <p:nvPr>
            <p:ph type="title"/>
          </p:nvPr>
        </p:nvSpPr>
        <p:spPr>
          <a:xfrm>
            <a:off x="1714500" y="316510"/>
            <a:ext cx="9973717" cy="1679180"/>
          </a:xfrm>
          <a:prstGeom prst="rect">
            <a:avLst/>
          </a:prstGeom>
        </p:spPr>
        <p:txBody>
          <a:bodyPr/>
          <a:lstStyle/>
          <a:p>
            <a:pPr/>
            <a:r>
              <a:t>Creatieve proces</a:t>
            </a:r>
          </a:p>
        </p:txBody>
      </p:sp>
      <p:sp>
        <p:nvSpPr>
          <p:cNvPr id="540"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
        <p:nvSpPr>
          <p:cNvPr id="541" name="https://www.stanwick.be/nl/"/>
          <p:cNvSpPr txBox="1"/>
          <p:nvPr/>
        </p:nvSpPr>
        <p:spPr>
          <a:xfrm>
            <a:off x="74736" y="9372212"/>
            <a:ext cx="6196400" cy="266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indent="0" algn="l">
              <a:defRPr sz="1000"/>
            </a:pPr>
            <a:r>
              <a:rPr u="sng">
                <a:hlinkClick r:id="rId3" invalidUrl="" action="" tgtFrame="" tooltip="" history="1" highlightClick="0" endSnd="0"/>
              </a:rPr>
              <a:t>https://www.stanwick.be/nl/</a:t>
            </a:r>
          </a:p>
        </p:txBody>
      </p:sp>
      <p:pic>
        <p:nvPicPr>
          <p:cNvPr id="542" name="DT double diamond.png" descr="DT double diamond.png"/>
          <p:cNvPicPr>
            <a:picLocks noChangeAspect="1"/>
          </p:cNvPicPr>
          <p:nvPr/>
        </p:nvPicPr>
        <p:blipFill>
          <a:blip r:embed="rId4">
            <a:extLst/>
          </a:blip>
          <a:stretch>
            <a:fillRect/>
          </a:stretch>
        </p:blipFill>
        <p:spPr>
          <a:xfrm>
            <a:off x="425450" y="398544"/>
            <a:ext cx="12153900" cy="85852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6" name="Creatieve proces"/>
          <p:cNvSpPr txBox="1"/>
          <p:nvPr>
            <p:ph type="title"/>
          </p:nvPr>
        </p:nvSpPr>
        <p:spPr>
          <a:xfrm>
            <a:off x="1714500" y="316510"/>
            <a:ext cx="9973717" cy="1679180"/>
          </a:xfrm>
          <a:prstGeom prst="rect">
            <a:avLst/>
          </a:prstGeom>
        </p:spPr>
        <p:txBody>
          <a:bodyPr/>
          <a:lstStyle/>
          <a:p>
            <a:pPr/>
            <a:r>
              <a:t>Creatieve proces</a:t>
            </a:r>
          </a:p>
        </p:txBody>
      </p:sp>
      <p:sp>
        <p:nvSpPr>
          <p:cNvPr id="547"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pic>
        <p:nvPicPr>
          <p:cNvPr id="548" name="7.-Creative-thinking-critical-thinking.jpg" descr="7.-Creative-thinking-critical-thinking.jpg"/>
          <p:cNvPicPr>
            <a:picLocks noChangeAspect="1"/>
          </p:cNvPicPr>
          <p:nvPr/>
        </p:nvPicPr>
        <p:blipFill>
          <a:blip r:embed="rId3">
            <a:extLst/>
          </a:blip>
          <a:stretch>
            <a:fillRect/>
          </a:stretch>
        </p:blipFill>
        <p:spPr>
          <a:xfrm>
            <a:off x="-54547" y="-22733"/>
            <a:ext cx="13113894" cy="927152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2" name="Creatieve proces"/>
          <p:cNvSpPr txBox="1"/>
          <p:nvPr>
            <p:ph type="title"/>
          </p:nvPr>
        </p:nvSpPr>
        <p:spPr>
          <a:xfrm>
            <a:off x="1714500" y="316510"/>
            <a:ext cx="9973717" cy="1679180"/>
          </a:xfrm>
          <a:prstGeom prst="rect">
            <a:avLst/>
          </a:prstGeom>
        </p:spPr>
        <p:txBody>
          <a:bodyPr/>
          <a:lstStyle/>
          <a:p>
            <a:pPr/>
            <a:r>
              <a:t>Creatieve proces</a:t>
            </a:r>
          </a:p>
        </p:txBody>
      </p:sp>
      <p:sp>
        <p:nvSpPr>
          <p:cNvPr id="553"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
        <p:nvSpPr>
          <p:cNvPr id="554" name="https://uxdesign.cc/"/>
          <p:cNvSpPr txBox="1"/>
          <p:nvPr/>
        </p:nvSpPr>
        <p:spPr>
          <a:xfrm>
            <a:off x="74736" y="9372212"/>
            <a:ext cx="6196400" cy="266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indent="0" algn="l">
              <a:defRPr sz="1000"/>
            </a:pPr>
            <a:r>
              <a:rPr u="sng">
                <a:hlinkClick r:id="rId2" invalidUrl="" action="" tgtFrame="" tooltip="" history="1" highlightClick="0" endSnd="0"/>
              </a:rPr>
              <a:t>https://uxdesign.cc/</a:t>
            </a:r>
          </a:p>
        </p:txBody>
      </p:sp>
      <p:pic>
        <p:nvPicPr>
          <p:cNvPr id="555" name="Schermafbeelding 2020-08-20 om 14.31.54.png" descr="Schermafbeelding 2020-08-20 om 14.31.54.png"/>
          <p:cNvPicPr>
            <a:picLocks noChangeAspect="1"/>
          </p:cNvPicPr>
          <p:nvPr/>
        </p:nvPicPr>
        <p:blipFill>
          <a:blip r:embed="rId3">
            <a:extLst/>
          </a:blip>
          <a:stretch>
            <a:fillRect/>
          </a:stretch>
        </p:blipFill>
        <p:spPr>
          <a:xfrm>
            <a:off x="0" y="705078"/>
            <a:ext cx="13004801" cy="773887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57" name="9.-4C-Model-of-Creativity.jpg" descr="9.-4C-Model-of-Creativity.jpg"/>
          <p:cNvPicPr>
            <a:picLocks noChangeAspect="1"/>
          </p:cNvPicPr>
          <p:nvPr/>
        </p:nvPicPr>
        <p:blipFill>
          <a:blip r:embed="rId3">
            <a:extLst/>
          </a:blip>
          <a:stretch>
            <a:fillRect/>
          </a:stretch>
        </p:blipFill>
        <p:spPr>
          <a:xfrm>
            <a:off x="605980" y="1842016"/>
            <a:ext cx="9879396" cy="7415768"/>
          </a:xfrm>
          <a:prstGeom prst="rect">
            <a:avLst/>
          </a:prstGeom>
          <a:ln w="12700">
            <a:miter lim="400000"/>
          </a:ln>
        </p:spPr>
      </p:pic>
      <p:sp>
        <p:nvSpPr>
          <p:cNvPr id="558" name="Wanneer is een idee bruikbaar?"/>
          <p:cNvSpPr txBox="1"/>
          <p:nvPr>
            <p:ph type="title"/>
          </p:nvPr>
        </p:nvSpPr>
        <p:spPr>
          <a:xfrm>
            <a:off x="1714500" y="316510"/>
            <a:ext cx="9973717" cy="1679180"/>
          </a:xfrm>
          <a:prstGeom prst="rect">
            <a:avLst/>
          </a:prstGeom>
        </p:spPr>
        <p:txBody>
          <a:bodyPr/>
          <a:lstStyle>
            <a:lvl1pPr defTabSz="496570">
              <a:defRPr sz="5100"/>
            </a:lvl1pPr>
          </a:lstStyle>
          <a:p>
            <a:pPr/>
            <a:r>
              <a:t>Wanneer is een idee bruikbaar?</a:t>
            </a:r>
          </a:p>
        </p:txBody>
      </p:sp>
      <p:sp>
        <p:nvSpPr>
          <p:cNvPr id="559"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3" name="Beperkingen van het creatieve proces"/>
          <p:cNvSpPr txBox="1"/>
          <p:nvPr>
            <p:ph type="title"/>
          </p:nvPr>
        </p:nvSpPr>
        <p:spPr>
          <a:xfrm>
            <a:off x="1714500" y="316510"/>
            <a:ext cx="9973717" cy="1679180"/>
          </a:xfrm>
          <a:prstGeom prst="rect">
            <a:avLst/>
          </a:prstGeom>
        </p:spPr>
        <p:txBody>
          <a:bodyPr/>
          <a:lstStyle>
            <a:lvl1pPr defTabSz="496570">
              <a:defRPr sz="5100"/>
            </a:lvl1pPr>
          </a:lstStyle>
          <a:p>
            <a:pPr/>
            <a:r>
              <a:t>Beperkingen van het creatieve proces</a:t>
            </a:r>
          </a:p>
        </p:txBody>
      </p:sp>
      <p:sp>
        <p:nvSpPr>
          <p:cNvPr id="564" name="deadlines, maar ook te veel tijd hebben…"/>
          <p:cNvSpPr txBox="1"/>
          <p:nvPr>
            <p:ph type="body" idx="1"/>
          </p:nvPr>
        </p:nvSpPr>
        <p:spPr>
          <a:xfrm>
            <a:off x="1733550" y="2506984"/>
            <a:ext cx="10653330" cy="6685852"/>
          </a:xfrm>
          <a:prstGeom prst="rect">
            <a:avLst/>
          </a:prstGeom>
        </p:spPr>
        <p:txBody>
          <a:bodyPr/>
          <a:lstStyle/>
          <a:p>
            <a:pPr marL="444500" indent="-444500">
              <a:buSzPct val="145000"/>
              <a:buChar char="•"/>
              <a:defRPr sz="3200"/>
            </a:pPr>
            <a:r>
              <a:t>deadlines, maar ook te veel tijd hebben</a:t>
            </a:r>
          </a:p>
          <a:p>
            <a:pPr marL="444500" indent="-444500">
              <a:buSzPct val="145000"/>
              <a:buChar char="•"/>
              <a:defRPr sz="3200"/>
            </a:pPr>
            <a:r>
              <a:t>faalangst</a:t>
            </a:r>
          </a:p>
          <a:p>
            <a:pPr marL="444500" indent="-444500">
              <a:buSzPct val="145000"/>
              <a:buChar char="•"/>
              <a:defRPr sz="3200"/>
            </a:pPr>
            <a:r>
              <a:t>geen tijd nemen om te onderzoeken en te verdiepen</a:t>
            </a:r>
          </a:p>
          <a:p>
            <a:pPr marL="444500" indent="-444500">
              <a:buSzPct val="145000"/>
              <a:buChar char="•"/>
              <a:defRPr sz="3200"/>
            </a:pPr>
            <a:r>
              <a:t>te beperkt of te veel in één richting denken</a:t>
            </a:r>
          </a:p>
          <a:p>
            <a:pPr marL="444500" indent="-444500">
              <a:buSzPct val="145000"/>
              <a:buChar char="•"/>
              <a:defRPr sz="3200"/>
            </a:pPr>
            <a:r>
              <a:t>niet snel genoeg over je idee praten</a:t>
            </a:r>
          </a:p>
          <a:p>
            <a:pPr marL="444500" indent="-444500">
              <a:buSzPct val="145000"/>
              <a:buChar char="•"/>
              <a:defRPr sz="3200"/>
            </a:pPr>
            <a:r>
              <a:t>…</a:t>
            </a:r>
            <a:br/>
          </a:p>
        </p:txBody>
      </p:sp>
      <p:sp>
        <p:nvSpPr>
          <p:cNvPr id="565"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64">
                                            <p:bg/>
                                          </p:spTgt>
                                        </p:tgtEl>
                                        <p:attrNameLst>
                                          <p:attrName>style.visibility</p:attrName>
                                        </p:attrNameLst>
                                      </p:cBhvr>
                                      <p:to>
                                        <p:strVal val="visible"/>
                                      </p:to>
                                    </p:set>
                                    <p:animEffect filter="fade" transition="in">
                                      <p:cBhvr>
                                        <p:cTn id="7" dur="1000"/>
                                        <p:tgtEl>
                                          <p:spTgt spid="564">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64">
                                            <p:txEl>
                                              <p:pRg st="0" end="0"/>
                                            </p:txEl>
                                          </p:spTgt>
                                        </p:tgtEl>
                                        <p:attrNameLst>
                                          <p:attrName>style.visibility</p:attrName>
                                        </p:attrNameLst>
                                      </p:cBhvr>
                                      <p:to>
                                        <p:strVal val="visible"/>
                                      </p:to>
                                    </p:set>
                                    <p:animEffect filter="fade" transition="in">
                                      <p:cBhvr>
                                        <p:cTn id="10" dur="1000"/>
                                        <p:tgtEl>
                                          <p:spTgt spid="56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64">
                                            <p:txEl>
                                              <p:pRg st="1" end="1"/>
                                            </p:txEl>
                                          </p:spTgt>
                                        </p:tgtEl>
                                        <p:attrNameLst>
                                          <p:attrName>style.visibility</p:attrName>
                                        </p:attrNameLst>
                                      </p:cBhvr>
                                      <p:to>
                                        <p:strVal val="visible"/>
                                      </p:to>
                                    </p:set>
                                    <p:animEffect filter="fade" transition="in">
                                      <p:cBhvr>
                                        <p:cTn id="15" dur="1000"/>
                                        <p:tgtEl>
                                          <p:spTgt spid="564">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64">
                                            <p:txEl>
                                              <p:pRg st="2" end="2"/>
                                            </p:txEl>
                                          </p:spTgt>
                                        </p:tgtEl>
                                        <p:attrNameLst>
                                          <p:attrName>style.visibility</p:attrName>
                                        </p:attrNameLst>
                                      </p:cBhvr>
                                      <p:to>
                                        <p:strVal val="visible"/>
                                      </p:to>
                                    </p:set>
                                    <p:animEffect filter="fade" transition="in">
                                      <p:cBhvr>
                                        <p:cTn id="20" dur="1000"/>
                                        <p:tgtEl>
                                          <p:spTgt spid="56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564">
                                            <p:txEl>
                                              <p:pRg st="3" end="3"/>
                                            </p:txEl>
                                          </p:spTgt>
                                        </p:tgtEl>
                                        <p:attrNameLst>
                                          <p:attrName>style.visibility</p:attrName>
                                        </p:attrNameLst>
                                      </p:cBhvr>
                                      <p:to>
                                        <p:strVal val="visible"/>
                                      </p:to>
                                    </p:set>
                                    <p:animEffect filter="fade" transition="in">
                                      <p:cBhvr>
                                        <p:cTn id="25" dur="1000"/>
                                        <p:tgtEl>
                                          <p:spTgt spid="564">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564">
                                            <p:txEl>
                                              <p:pRg st="4" end="4"/>
                                            </p:txEl>
                                          </p:spTgt>
                                        </p:tgtEl>
                                        <p:attrNameLst>
                                          <p:attrName>style.visibility</p:attrName>
                                        </p:attrNameLst>
                                      </p:cBhvr>
                                      <p:to>
                                        <p:strVal val="visible"/>
                                      </p:to>
                                    </p:set>
                                    <p:animEffect filter="fade" transition="in">
                                      <p:cBhvr>
                                        <p:cTn id="30" dur="1000"/>
                                        <p:tgtEl>
                                          <p:spTgt spid="564">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564">
                                            <p:txEl>
                                              <p:pRg st="5" end="5"/>
                                            </p:txEl>
                                          </p:spTgt>
                                        </p:tgtEl>
                                        <p:attrNameLst>
                                          <p:attrName>style.visibility</p:attrName>
                                        </p:attrNameLst>
                                      </p:cBhvr>
                                      <p:to>
                                        <p:strVal val="visible"/>
                                      </p:to>
                                    </p:set>
                                    <p:animEffect filter="fade" transition="in">
                                      <p:cBhvr>
                                        <p:cTn id="35" dur="1000"/>
                                        <p:tgtEl>
                                          <p:spTgt spid="564">
                                            <p:txEl>
                                              <p:pRg st="5" end="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64" grpId="1"/>
    </p:bldLst>
  </p:timing>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7" name="Creativiteit stimuleren - Routines"/>
          <p:cNvSpPr txBox="1"/>
          <p:nvPr>
            <p:ph type="title"/>
          </p:nvPr>
        </p:nvSpPr>
        <p:spPr>
          <a:xfrm>
            <a:off x="1714500" y="316510"/>
            <a:ext cx="9973717" cy="1679180"/>
          </a:xfrm>
          <a:prstGeom prst="rect">
            <a:avLst/>
          </a:prstGeom>
        </p:spPr>
        <p:txBody>
          <a:bodyPr/>
          <a:lstStyle/>
          <a:p>
            <a:pPr defTabSz="496570">
              <a:defRPr sz="5100"/>
            </a:pPr>
            <a:r>
              <a:t>Creativiteit stimuleren -</a:t>
            </a:r>
            <a:br/>
            <a:r>
              <a:t>Routines</a:t>
            </a:r>
          </a:p>
        </p:txBody>
      </p:sp>
      <p:sp>
        <p:nvSpPr>
          <p:cNvPr id="568" name="Maak elke dag iets nieuws: tekening, gedicht, tekst,… Zo forceer je om elke dag van “niets” iets te maken.…"/>
          <p:cNvSpPr txBox="1"/>
          <p:nvPr>
            <p:ph type="body" idx="1"/>
          </p:nvPr>
        </p:nvSpPr>
        <p:spPr>
          <a:xfrm>
            <a:off x="1733550" y="2506984"/>
            <a:ext cx="10653330" cy="6685852"/>
          </a:xfrm>
          <a:prstGeom prst="rect">
            <a:avLst/>
          </a:prstGeom>
        </p:spPr>
        <p:txBody>
          <a:bodyPr/>
          <a:lstStyle/>
          <a:p>
            <a:pPr marL="444500" indent="-444500">
              <a:buSzPct val="145000"/>
              <a:buChar char="•"/>
              <a:defRPr sz="3200"/>
            </a:pPr>
            <a:r>
              <a:t>Maak elke dag iets nieuws: tekening, gedicht, tekst,… Zo forceer je om elke dag van “niets” iets te maken.</a:t>
            </a:r>
          </a:p>
          <a:p>
            <a:pPr marL="444500" indent="-444500">
              <a:buSzPct val="145000"/>
              <a:buChar char="•"/>
              <a:defRPr sz="3200"/>
            </a:pPr>
            <a:r>
              <a:t>Een vaste flow kan een goed uitgangspunt zijn. Bijvoorbeeld: eerst informatie verzamelen, dan een wandeling maken, daarna ideeën bespreken met iemand anders, de dag erna met een frisse blik opnieuw naar je idee kijken,…</a:t>
            </a:r>
          </a:p>
          <a:p>
            <a:pPr marL="444500" indent="-444500">
              <a:buSzPct val="145000"/>
              <a:buChar char="•"/>
              <a:defRPr sz="3200"/>
            </a:pPr>
            <a:r>
              <a:t>Een idee kan vorm krijgen zonder dat je er op dat moment tijd voor hebt om eraan te werken. Schrijf ze op en doe er later iets mee. Maak lijstjes aan.</a:t>
            </a:r>
            <a:br/>
          </a:p>
        </p:txBody>
      </p:sp>
      <p:sp>
        <p:nvSpPr>
          <p:cNvPr id="569"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
        <p:nvSpPr>
          <p:cNvPr id="570" name="https://www.frankwatching.com/"/>
          <p:cNvSpPr txBox="1"/>
          <p:nvPr/>
        </p:nvSpPr>
        <p:spPr>
          <a:xfrm>
            <a:off x="74736" y="9372212"/>
            <a:ext cx="6196400" cy="266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indent="0" algn="l">
              <a:defRPr sz="1000"/>
            </a:pPr>
            <a:r>
              <a:t>https://www.frankwatching.com/</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68">
                                            <p:bg/>
                                          </p:spTgt>
                                        </p:tgtEl>
                                        <p:attrNameLst>
                                          <p:attrName>style.visibility</p:attrName>
                                        </p:attrNameLst>
                                      </p:cBhvr>
                                      <p:to>
                                        <p:strVal val="visible"/>
                                      </p:to>
                                    </p:set>
                                    <p:animEffect filter="fade" transition="in">
                                      <p:cBhvr>
                                        <p:cTn id="7" dur="1000"/>
                                        <p:tgtEl>
                                          <p:spTgt spid="568">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68">
                                            <p:txEl>
                                              <p:pRg st="0" end="0"/>
                                            </p:txEl>
                                          </p:spTgt>
                                        </p:tgtEl>
                                        <p:attrNameLst>
                                          <p:attrName>style.visibility</p:attrName>
                                        </p:attrNameLst>
                                      </p:cBhvr>
                                      <p:to>
                                        <p:strVal val="visible"/>
                                      </p:to>
                                    </p:set>
                                    <p:animEffect filter="fade" transition="in">
                                      <p:cBhvr>
                                        <p:cTn id="10" dur="1000"/>
                                        <p:tgtEl>
                                          <p:spTgt spid="568">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68">
                                            <p:txEl>
                                              <p:pRg st="1" end="1"/>
                                            </p:txEl>
                                          </p:spTgt>
                                        </p:tgtEl>
                                        <p:attrNameLst>
                                          <p:attrName>style.visibility</p:attrName>
                                        </p:attrNameLst>
                                      </p:cBhvr>
                                      <p:to>
                                        <p:strVal val="visible"/>
                                      </p:to>
                                    </p:set>
                                    <p:animEffect filter="fade" transition="in">
                                      <p:cBhvr>
                                        <p:cTn id="15" dur="1000"/>
                                        <p:tgtEl>
                                          <p:spTgt spid="568">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68">
                                            <p:txEl>
                                              <p:pRg st="2" end="2"/>
                                            </p:txEl>
                                          </p:spTgt>
                                        </p:tgtEl>
                                        <p:attrNameLst>
                                          <p:attrName>style.visibility</p:attrName>
                                        </p:attrNameLst>
                                      </p:cBhvr>
                                      <p:to>
                                        <p:strVal val="visible"/>
                                      </p:to>
                                    </p:set>
                                    <p:animEffect filter="fade" transition="in">
                                      <p:cBhvr>
                                        <p:cTn id="20" dur="1000"/>
                                        <p:tgtEl>
                                          <p:spTgt spid="568">
                                            <p:txEl>
                                              <p:pRg st="2" end="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68" grpId="1"/>
    </p:bldLst>
  </p:timing>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2" name="Brainstorm"/>
          <p:cNvSpPr txBox="1"/>
          <p:nvPr>
            <p:ph type="title"/>
          </p:nvPr>
        </p:nvSpPr>
        <p:spPr>
          <a:xfrm>
            <a:off x="1714500" y="316510"/>
            <a:ext cx="9973717" cy="1679180"/>
          </a:xfrm>
          <a:prstGeom prst="rect">
            <a:avLst/>
          </a:prstGeom>
        </p:spPr>
        <p:txBody>
          <a:bodyPr/>
          <a:lstStyle/>
          <a:p>
            <a:pPr/>
            <a:r>
              <a:t>Brainstorm</a:t>
            </a:r>
          </a:p>
        </p:txBody>
      </p:sp>
      <p:sp>
        <p:nvSpPr>
          <p:cNvPr id="573" name="Is een techniek om snel veel ideeën te genereren.…"/>
          <p:cNvSpPr txBox="1"/>
          <p:nvPr>
            <p:ph type="body" idx="1"/>
          </p:nvPr>
        </p:nvSpPr>
        <p:spPr>
          <a:xfrm>
            <a:off x="1733550" y="2506984"/>
            <a:ext cx="10653330" cy="6685852"/>
          </a:xfrm>
          <a:prstGeom prst="rect">
            <a:avLst/>
          </a:prstGeom>
        </p:spPr>
        <p:txBody>
          <a:bodyPr/>
          <a:lstStyle/>
          <a:p>
            <a:pPr>
              <a:defRPr sz="3200"/>
            </a:pPr>
            <a:r>
              <a:t>Is een techniek om snel veel ideeën te genereren.</a:t>
            </a:r>
          </a:p>
          <a:p>
            <a:pPr>
              <a:defRPr sz="3200"/>
            </a:pPr>
          </a:p>
          <a:p>
            <a:pPr>
              <a:defRPr sz="3200"/>
            </a:pPr>
            <a:r>
              <a:t>Kenmerken:</a:t>
            </a:r>
            <a:br/>
          </a:p>
          <a:p>
            <a:pPr marL="444500" indent="-444500">
              <a:buSzPct val="145000"/>
              <a:buChar char="•"/>
              <a:defRPr sz="3200"/>
            </a:pPr>
            <a:r>
              <a:rPr>
                <a:latin typeface="+mj-lt"/>
                <a:ea typeface="+mj-ea"/>
                <a:cs typeface="+mj-cs"/>
                <a:sym typeface="Montserrat-Bold"/>
              </a:rPr>
              <a:t>Kwantiteit boven kwaliteit.</a:t>
            </a:r>
            <a:br>
              <a:rPr>
                <a:latin typeface="+mj-lt"/>
                <a:ea typeface="+mj-ea"/>
                <a:cs typeface="+mj-cs"/>
                <a:sym typeface="Montserrat-Bold"/>
              </a:rPr>
            </a:br>
            <a:r>
              <a:t>Filteren van de ideeën doen we later.</a:t>
            </a:r>
          </a:p>
          <a:p>
            <a:pPr marL="444500" indent="-444500">
              <a:buSzPct val="145000"/>
              <a:buChar char="•"/>
              <a:defRPr sz="3200"/>
            </a:pPr>
            <a:r>
              <a:rPr>
                <a:latin typeface="+mj-lt"/>
                <a:ea typeface="+mj-ea"/>
                <a:cs typeface="+mj-cs"/>
                <a:sym typeface="Montserrat-Bold"/>
              </a:rPr>
              <a:t>Geen enkel idee is te gek.</a:t>
            </a:r>
            <a:endParaRPr>
              <a:latin typeface="+mj-lt"/>
              <a:ea typeface="+mj-ea"/>
              <a:cs typeface="+mj-cs"/>
              <a:sym typeface="Montserrat-Bold"/>
            </a:endParaRPr>
          </a:p>
          <a:p>
            <a:pPr marL="444500" indent="-444500">
              <a:buSzPct val="145000"/>
              <a:buChar char="•"/>
              <a:defRPr sz="3200"/>
            </a:pPr>
            <a:r>
              <a:rPr>
                <a:latin typeface="+mj-lt"/>
                <a:ea typeface="+mj-ea"/>
                <a:cs typeface="+mj-cs"/>
                <a:sym typeface="Montserrat-Bold"/>
              </a:rPr>
              <a:t>Geef geen kritiek op ideeën.</a:t>
            </a:r>
            <a:endParaRPr>
              <a:latin typeface="+mj-lt"/>
              <a:ea typeface="+mj-ea"/>
              <a:cs typeface="+mj-cs"/>
              <a:sym typeface="Montserrat-Bold"/>
            </a:endParaRPr>
          </a:p>
          <a:p>
            <a:pPr marL="444500" indent="-444500">
              <a:buSzPct val="145000"/>
              <a:buChar char="•"/>
              <a:defRPr sz="3200"/>
            </a:pPr>
            <a:r>
              <a:rPr>
                <a:latin typeface="+mj-lt"/>
                <a:ea typeface="+mj-ea"/>
                <a:cs typeface="+mj-cs"/>
                <a:sym typeface="Montserrat-Bold"/>
              </a:rPr>
              <a:t>1 + 1 = 3</a:t>
            </a:r>
            <a:br>
              <a:rPr>
                <a:latin typeface="+mj-lt"/>
                <a:ea typeface="+mj-ea"/>
                <a:cs typeface="+mj-cs"/>
                <a:sym typeface="Montserrat-Bold"/>
              </a:rPr>
            </a:br>
            <a:r>
              <a:t>Twee bestaande ideeën met elkaar combineren kan leiden tot een nieuwe, nog betere oplossing.</a:t>
            </a:r>
            <a:br/>
          </a:p>
        </p:txBody>
      </p:sp>
      <p:sp>
        <p:nvSpPr>
          <p:cNvPr id="574"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73">
                                            <p:bg/>
                                          </p:spTgt>
                                        </p:tgtEl>
                                        <p:attrNameLst>
                                          <p:attrName>style.visibility</p:attrName>
                                        </p:attrNameLst>
                                      </p:cBhvr>
                                      <p:to>
                                        <p:strVal val="visible"/>
                                      </p:to>
                                    </p:set>
                                    <p:animEffect filter="fade" transition="in">
                                      <p:cBhvr>
                                        <p:cTn id="7" dur="1000"/>
                                        <p:tgtEl>
                                          <p:spTgt spid="573">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73">
                                            <p:txEl>
                                              <p:pRg st="0" end="0"/>
                                            </p:txEl>
                                          </p:spTgt>
                                        </p:tgtEl>
                                        <p:attrNameLst>
                                          <p:attrName>style.visibility</p:attrName>
                                        </p:attrNameLst>
                                      </p:cBhvr>
                                      <p:to>
                                        <p:strVal val="visible"/>
                                      </p:to>
                                    </p:set>
                                    <p:animEffect filter="fade" transition="in">
                                      <p:cBhvr>
                                        <p:cTn id="10" dur="1000"/>
                                        <p:tgtEl>
                                          <p:spTgt spid="57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73">
                                            <p:txEl>
                                              <p:pRg st="1" end="1"/>
                                            </p:txEl>
                                          </p:spTgt>
                                        </p:tgtEl>
                                        <p:attrNameLst>
                                          <p:attrName>style.visibility</p:attrName>
                                        </p:attrNameLst>
                                      </p:cBhvr>
                                      <p:to>
                                        <p:strVal val="visible"/>
                                      </p:to>
                                    </p:set>
                                    <p:animEffect filter="fade" transition="in">
                                      <p:cBhvr>
                                        <p:cTn id="15" dur="1000"/>
                                        <p:tgtEl>
                                          <p:spTgt spid="57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73">
                                            <p:txEl>
                                              <p:pRg st="2" end="2"/>
                                            </p:txEl>
                                          </p:spTgt>
                                        </p:tgtEl>
                                        <p:attrNameLst>
                                          <p:attrName>style.visibility</p:attrName>
                                        </p:attrNameLst>
                                      </p:cBhvr>
                                      <p:to>
                                        <p:strVal val="visible"/>
                                      </p:to>
                                    </p:set>
                                    <p:animEffect filter="fade" transition="in">
                                      <p:cBhvr>
                                        <p:cTn id="20" dur="1000"/>
                                        <p:tgtEl>
                                          <p:spTgt spid="57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573">
                                            <p:txEl>
                                              <p:pRg st="3" end="3"/>
                                            </p:txEl>
                                          </p:spTgt>
                                        </p:tgtEl>
                                        <p:attrNameLst>
                                          <p:attrName>style.visibility</p:attrName>
                                        </p:attrNameLst>
                                      </p:cBhvr>
                                      <p:to>
                                        <p:strVal val="visible"/>
                                      </p:to>
                                    </p:set>
                                    <p:animEffect filter="fade" transition="in">
                                      <p:cBhvr>
                                        <p:cTn id="25" dur="1000"/>
                                        <p:tgtEl>
                                          <p:spTgt spid="57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573">
                                            <p:txEl>
                                              <p:pRg st="4" end="4"/>
                                            </p:txEl>
                                          </p:spTgt>
                                        </p:tgtEl>
                                        <p:attrNameLst>
                                          <p:attrName>style.visibility</p:attrName>
                                        </p:attrNameLst>
                                      </p:cBhvr>
                                      <p:to>
                                        <p:strVal val="visible"/>
                                      </p:to>
                                    </p:set>
                                    <p:animEffect filter="fade" transition="in">
                                      <p:cBhvr>
                                        <p:cTn id="30" dur="1000"/>
                                        <p:tgtEl>
                                          <p:spTgt spid="573">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573">
                                            <p:txEl>
                                              <p:pRg st="5" end="5"/>
                                            </p:txEl>
                                          </p:spTgt>
                                        </p:tgtEl>
                                        <p:attrNameLst>
                                          <p:attrName>style.visibility</p:attrName>
                                        </p:attrNameLst>
                                      </p:cBhvr>
                                      <p:to>
                                        <p:strVal val="visible"/>
                                      </p:to>
                                    </p:set>
                                    <p:animEffect filter="fade" transition="in">
                                      <p:cBhvr>
                                        <p:cTn id="35" dur="1000"/>
                                        <p:tgtEl>
                                          <p:spTgt spid="573">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ID="10" grpId="1" fill="hold">
                                  <p:stCondLst>
                                    <p:cond delay="0"/>
                                  </p:stCondLst>
                                  <p:iterate type="el" backwards="0">
                                    <p:tmAbs val="0"/>
                                  </p:iterate>
                                  <p:childTnLst>
                                    <p:set>
                                      <p:cBhvr>
                                        <p:cTn id="39" fill="hold"/>
                                        <p:tgtEl>
                                          <p:spTgt spid="573">
                                            <p:txEl>
                                              <p:pRg st="6" end="6"/>
                                            </p:txEl>
                                          </p:spTgt>
                                        </p:tgtEl>
                                        <p:attrNameLst>
                                          <p:attrName>style.visibility</p:attrName>
                                        </p:attrNameLst>
                                      </p:cBhvr>
                                      <p:to>
                                        <p:strVal val="visible"/>
                                      </p:to>
                                    </p:set>
                                    <p:animEffect filter="fade" transition="in">
                                      <p:cBhvr>
                                        <p:cTn id="40" dur="1000"/>
                                        <p:tgtEl>
                                          <p:spTgt spid="573">
                                            <p:txEl>
                                              <p:pRg st="6" end="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73" grpId="1"/>
    </p:bldLst>
  </p:timing>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8" name="Brainstorm - technieken"/>
          <p:cNvSpPr txBox="1"/>
          <p:nvPr>
            <p:ph type="title"/>
          </p:nvPr>
        </p:nvSpPr>
        <p:spPr>
          <a:xfrm>
            <a:off x="1714500" y="316510"/>
            <a:ext cx="9973717" cy="1679180"/>
          </a:xfrm>
          <a:prstGeom prst="rect">
            <a:avLst/>
          </a:prstGeom>
        </p:spPr>
        <p:txBody>
          <a:bodyPr/>
          <a:lstStyle/>
          <a:p>
            <a:pPr/>
            <a:r>
              <a:t>Brainstorm - technieken</a:t>
            </a:r>
          </a:p>
        </p:txBody>
      </p:sp>
      <p:sp>
        <p:nvSpPr>
          <p:cNvPr id="579" name="BRAINWRITING…"/>
          <p:cNvSpPr txBox="1"/>
          <p:nvPr>
            <p:ph type="body" idx="1"/>
          </p:nvPr>
        </p:nvSpPr>
        <p:spPr>
          <a:xfrm>
            <a:off x="1733550" y="2506984"/>
            <a:ext cx="10653330" cy="6685852"/>
          </a:xfrm>
          <a:prstGeom prst="rect">
            <a:avLst/>
          </a:prstGeom>
        </p:spPr>
        <p:txBody>
          <a:bodyPr/>
          <a:lstStyle/>
          <a:p>
            <a:pPr>
              <a:defRPr sz="3200"/>
            </a:pPr>
            <a:r>
              <a:t>BRAINWRITING</a:t>
            </a:r>
          </a:p>
          <a:p>
            <a:pPr>
              <a:defRPr sz="3200"/>
            </a:pPr>
          </a:p>
          <a:p>
            <a:pPr marL="444500" indent="-444500">
              <a:buSzPct val="145000"/>
              <a:buChar char="•"/>
              <a:defRPr sz="3200"/>
            </a:pPr>
            <a:r>
              <a:t>Schrijf ideeën op een stuk papier</a:t>
            </a:r>
          </a:p>
          <a:p>
            <a:pPr marL="444500" indent="-444500">
              <a:buSzPct val="145000"/>
              <a:buChar char="•"/>
              <a:defRPr sz="3200"/>
            </a:pPr>
            <a:r>
              <a:t>Geef ze na enkele minuten door aan iemand anders, die persoon bouwt verder op het idee.</a:t>
            </a:r>
          </a:p>
          <a:p>
            <a:pPr marL="444500" indent="-444500">
              <a:buSzPct val="145000"/>
              <a:buChar char="•"/>
              <a:defRPr sz="3200"/>
            </a:pPr>
            <a:r>
              <a:t>Ga zo heel de kring af.</a:t>
            </a:r>
          </a:p>
          <a:p>
            <a:pPr marL="444500" indent="-444500">
              <a:buSzPct val="145000"/>
              <a:buChar char="•"/>
              <a:defRPr sz="3200"/>
            </a:pPr>
          </a:p>
          <a:p>
            <a:pPr>
              <a:defRPr sz="3200"/>
            </a:pPr>
            <a:r>
              <a:t>Voordeel: minder assertieve personen kunnen ook hun idee uiten.</a:t>
            </a:r>
            <a:br/>
          </a:p>
        </p:txBody>
      </p:sp>
      <p:sp>
        <p:nvSpPr>
          <p:cNvPr id="580"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79">
                                            <p:bg/>
                                          </p:spTgt>
                                        </p:tgtEl>
                                        <p:attrNameLst>
                                          <p:attrName>style.visibility</p:attrName>
                                        </p:attrNameLst>
                                      </p:cBhvr>
                                      <p:to>
                                        <p:strVal val="visible"/>
                                      </p:to>
                                    </p:set>
                                    <p:animEffect filter="fade" transition="in">
                                      <p:cBhvr>
                                        <p:cTn id="7" dur="1000"/>
                                        <p:tgtEl>
                                          <p:spTgt spid="579">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79">
                                            <p:txEl>
                                              <p:pRg st="0" end="0"/>
                                            </p:txEl>
                                          </p:spTgt>
                                        </p:tgtEl>
                                        <p:attrNameLst>
                                          <p:attrName>style.visibility</p:attrName>
                                        </p:attrNameLst>
                                      </p:cBhvr>
                                      <p:to>
                                        <p:strVal val="visible"/>
                                      </p:to>
                                    </p:set>
                                    <p:animEffect filter="fade" transition="in">
                                      <p:cBhvr>
                                        <p:cTn id="10" dur="1000"/>
                                        <p:tgtEl>
                                          <p:spTgt spid="57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79">
                                            <p:txEl>
                                              <p:pRg st="1" end="1"/>
                                            </p:txEl>
                                          </p:spTgt>
                                        </p:tgtEl>
                                        <p:attrNameLst>
                                          <p:attrName>style.visibility</p:attrName>
                                        </p:attrNameLst>
                                      </p:cBhvr>
                                      <p:to>
                                        <p:strVal val="visible"/>
                                      </p:to>
                                    </p:set>
                                    <p:animEffect filter="fade" transition="in">
                                      <p:cBhvr>
                                        <p:cTn id="15" dur="1000"/>
                                        <p:tgtEl>
                                          <p:spTgt spid="579">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79">
                                            <p:txEl>
                                              <p:pRg st="2" end="2"/>
                                            </p:txEl>
                                          </p:spTgt>
                                        </p:tgtEl>
                                        <p:attrNameLst>
                                          <p:attrName>style.visibility</p:attrName>
                                        </p:attrNameLst>
                                      </p:cBhvr>
                                      <p:to>
                                        <p:strVal val="visible"/>
                                      </p:to>
                                    </p:set>
                                    <p:animEffect filter="fade" transition="in">
                                      <p:cBhvr>
                                        <p:cTn id="20" dur="1000"/>
                                        <p:tgtEl>
                                          <p:spTgt spid="579">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579">
                                            <p:txEl>
                                              <p:pRg st="3" end="3"/>
                                            </p:txEl>
                                          </p:spTgt>
                                        </p:tgtEl>
                                        <p:attrNameLst>
                                          <p:attrName>style.visibility</p:attrName>
                                        </p:attrNameLst>
                                      </p:cBhvr>
                                      <p:to>
                                        <p:strVal val="visible"/>
                                      </p:to>
                                    </p:set>
                                    <p:animEffect filter="fade" transition="in">
                                      <p:cBhvr>
                                        <p:cTn id="25" dur="1000"/>
                                        <p:tgtEl>
                                          <p:spTgt spid="579">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579">
                                            <p:txEl>
                                              <p:pRg st="4" end="4"/>
                                            </p:txEl>
                                          </p:spTgt>
                                        </p:tgtEl>
                                        <p:attrNameLst>
                                          <p:attrName>style.visibility</p:attrName>
                                        </p:attrNameLst>
                                      </p:cBhvr>
                                      <p:to>
                                        <p:strVal val="visible"/>
                                      </p:to>
                                    </p:set>
                                    <p:animEffect filter="fade" transition="in">
                                      <p:cBhvr>
                                        <p:cTn id="30" dur="1000"/>
                                        <p:tgtEl>
                                          <p:spTgt spid="579">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579">
                                            <p:txEl>
                                              <p:pRg st="5" end="5"/>
                                            </p:txEl>
                                          </p:spTgt>
                                        </p:tgtEl>
                                        <p:attrNameLst>
                                          <p:attrName>style.visibility</p:attrName>
                                        </p:attrNameLst>
                                      </p:cBhvr>
                                      <p:to>
                                        <p:strVal val="visible"/>
                                      </p:to>
                                    </p:set>
                                    <p:animEffect filter="fade" transition="in">
                                      <p:cBhvr>
                                        <p:cTn id="35" dur="1000"/>
                                        <p:tgtEl>
                                          <p:spTgt spid="579">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ID="10" grpId="1" fill="hold">
                                  <p:stCondLst>
                                    <p:cond delay="0"/>
                                  </p:stCondLst>
                                  <p:iterate type="el" backwards="0">
                                    <p:tmAbs val="0"/>
                                  </p:iterate>
                                  <p:childTnLst>
                                    <p:set>
                                      <p:cBhvr>
                                        <p:cTn id="39" fill="hold"/>
                                        <p:tgtEl>
                                          <p:spTgt spid="579">
                                            <p:txEl>
                                              <p:pRg st="6" end="6"/>
                                            </p:txEl>
                                          </p:spTgt>
                                        </p:tgtEl>
                                        <p:attrNameLst>
                                          <p:attrName>style.visibility</p:attrName>
                                        </p:attrNameLst>
                                      </p:cBhvr>
                                      <p:to>
                                        <p:strVal val="visible"/>
                                      </p:to>
                                    </p:set>
                                    <p:animEffect filter="fade" transition="in">
                                      <p:cBhvr>
                                        <p:cTn id="40" dur="1000"/>
                                        <p:tgtEl>
                                          <p:spTgt spid="579">
                                            <p:txEl>
                                              <p:pRg st="6" end="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79" grpId="1"/>
    </p:bldLst>
  </p:timing>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2" name="Brainstorm - technieken"/>
          <p:cNvSpPr txBox="1"/>
          <p:nvPr>
            <p:ph type="title"/>
          </p:nvPr>
        </p:nvSpPr>
        <p:spPr>
          <a:xfrm>
            <a:off x="1714500" y="316510"/>
            <a:ext cx="9973717" cy="1679180"/>
          </a:xfrm>
          <a:prstGeom prst="rect">
            <a:avLst/>
          </a:prstGeom>
        </p:spPr>
        <p:txBody>
          <a:bodyPr/>
          <a:lstStyle/>
          <a:p>
            <a:pPr/>
            <a:r>
              <a:t>Brainstorm - technieken</a:t>
            </a:r>
          </a:p>
        </p:txBody>
      </p:sp>
      <p:sp>
        <p:nvSpPr>
          <p:cNvPr id="583" name="MINDMAPPING…"/>
          <p:cNvSpPr txBox="1"/>
          <p:nvPr>
            <p:ph type="body" idx="1"/>
          </p:nvPr>
        </p:nvSpPr>
        <p:spPr>
          <a:xfrm>
            <a:off x="1733550" y="2506984"/>
            <a:ext cx="10653330" cy="6685852"/>
          </a:xfrm>
          <a:prstGeom prst="rect">
            <a:avLst/>
          </a:prstGeom>
        </p:spPr>
        <p:txBody>
          <a:bodyPr/>
          <a:lstStyle/>
          <a:p>
            <a:pPr>
              <a:defRPr sz="3200"/>
            </a:pPr>
            <a:r>
              <a:t>MINDMAPPING</a:t>
            </a:r>
          </a:p>
          <a:p>
            <a:pPr>
              <a:defRPr sz="3200"/>
            </a:pPr>
          </a:p>
          <a:p>
            <a:pPr marL="444500" indent="-444500">
              <a:buSzPct val="145000"/>
              <a:buChar char="•"/>
              <a:defRPr sz="3200"/>
            </a:pPr>
            <a:r>
              <a:t>Een visuele manier om verschillende ideeën met elkaar te verbinden om zo nieuwe inzichten te krijgen.</a:t>
            </a:r>
          </a:p>
          <a:p>
            <a:pPr marL="444500" indent="-444500">
              <a:buSzPct val="145000"/>
              <a:buChar char="•"/>
              <a:defRPr sz="3200"/>
            </a:pPr>
          </a:p>
        </p:txBody>
      </p:sp>
      <p:sp>
        <p:nvSpPr>
          <p:cNvPr id="584"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pic>
        <p:nvPicPr>
          <p:cNvPr id="585" name="bd673a80cf980eebc1798de12af7f640.jpg" descr="bd673a80cf980eebc1798de12af7f640.jpg"/>
          <p:cNvPicPr>
            <a:picLocks noChangeAspect="1"/>
          </p:cNvPicPr>
          <p:nvPr/>
        </p:nvPicPr>
        <p:blipFill>
          <a:blip r:embed="rId3">
            <a:extLst/>
          </a:blip>
          <a:stretch>
            <a:fillRect/>
          </a:stretch>
        </p:blipFill>
        <p:spPr>
          <a:xfrm>
            <a:off x="4270112" y="4678332"/>
            <a:ext cx="4261014" cy="436792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9" name="Brainstorm - technieken"/>
          <p:cNvSpPr txBox="1"/>
          <p:nvPr>
            <p:ph type="title"/>
          </p:nvPr>
        </p:nvSpPr>
        <p:spPr>
          <a:xfrm>
            <a:off x="1714500" y="316510"/>
            <a:ext cx="9973717" cy="1679180"/>
          </a:xfrm>
          <a:prstGeom prst="rect">
            <a:avLst/>
          </a:prstGeom>
        </p:spPr>
        <p:txBody>
          <a:bodyPr/>
          <a:lstStyle/>
          <a:p>
            <a:pPr/>
            <a:r>
              <a:t>Brainstorm - technieken</a:t>
            </a:r>
          </a:p>
        </p:txBody>
      </p:sp>
      <p:sp>
        <p:nvSpPr>
          <p:cNvPr id="590" name="CRAZY 8’s…"/>
          <p:cNvSpPr txBox="1"/>
          <p:nvPr>
            <p:ph type="body" idx="1"/>
          </p:nvPr>
        </p:nvSpPr>
        <p:spPr>
          <a:xfrm>
            <a:off x="1733550" y="2506984"/>
            <a:ext cx="10653330" cy="6685852"/>
          </a:xfrm>
          <a:prstGeom prst="rect">
            <a:avLst/>
          </a:prstGeom>
        </p:spPr>
        <p:txBody>
          <a:bodyPr/>
          <a:lstStyle/>
          <a:p>
            <a:pPr>
              <a:defRPr sz="3200"/>
            </a:pPr>
            <a:r>
              <a:t>CRAZY 8’s</a:t>
            </a:r>
          </a:p>
          <a:p>
            <a:pPr>
              <a:defRPr sz="3200"/>
            </a:pPr>
          </a:p>
          <a:p>
            <a:pPr marL="444500" indent="-444500">
              <a:buSzPct val="145000"/>
              <a:buChar char="•"/>
              <a:defRPr sz="3200"/>
            </a:pPr>
            <a:r>
              <a:t>Verzin elke minuut een andere of betere oplossing voor een probleem.</a:t>
            </a:r>
          </a:p>
          <a:p>
            <a:pPr marL="444500" indent="-444500">
              <a:buSzPct val="145000"/>
              <a:buChar char="•"/>
              <a:defRPr sz="3200"/>
            </a:pPr>
            <a:r>
              <a:t>Doe dit 8 keer.</a:t>
            </a:r>
          </a:p>
          <a:p>
            <a:pPr marL="444500" indent="-444500">
              <a:buSzPct val="145000"/>
              <a:buChar char="•"/>
              <a:defRPr sz="3200"/>
            </a:pPr>
            <a:r>
              <a:t>Vouw een A4 dubbel, nog eens,… Tot je 8 vakken hebt om je ideeën in te schetsen of op te schrijven.</a:t>
            </a:r>
          </a:p>
          <a:p>
            <a:pPr marL="444500" indent="-444500">
              <a:buSzPct val="145000"/>
              <a:buChar char="•"/>
              <a:defRPr sz="3200"/>
            </a:pPr>
          </a:p>
          <a:p>
            <a:pPr>
              <a:defRPr sz="3200"/>
            </a:pPr>
            <a:r>
              <a:t>Voordeel: je zoekt naar alternatieven voor je eerste oplossing.</a:t>
            </a:r>
            <a:br/>
          </a:p>
        </p:txBody>
      </p:sp>
      <p:sp>
        <p:nvSpPr>
          <p:cNvPr id="591"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90">
                                            <p:bg/>
                                          </p:spTgt>
                                        </p:tgtEl>
                                        <p:attrNameLst>
                                          <p:attrName>style.visibility</p:attrName>
                                        </p:attrNameLst>
                                      </p:cBhvr>
                                      <p:to>
                                        <p:strVal val="visible"/>
                                      </p:to>
                                    </p:set>
                                    <p:animEffect filter="fade" transition="in">
                                      <p:cBhvr>
                                        <p:cTn id="7" dur="1000"/>
                                        <p:tgtEl>
                                          <p:spTgt spid="590">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90">
                                            <p:txEl>
                                              <p:pRg st="0" end="0"/>
                                            </p:txEl>
                                          </p:spTgt>
                                        </p:tgtEl>
                                        <p:attrNameLst>
                                          <p:attrName>style.visibility</p:attrName>
                                        </p:attrNameLst>
                                      </p:cBhvr>
                                      <p:to>
                                        <p:strVal val="visible"/>
                                      </p:to>
                                    </p:set>
                                    <p:animEffect filter="fade" transition="in">
                                      <p:cBhvr>
                                        <p:cTn id="10" dur="1000"/>
                                        <p:tgtEl>
                                          <p:spTgt spid="59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90">
                                            <p:txEl>
                                              <p:pRg st="1" end="1"/>
                                            </p:txEl>
                                          </p:spTgt>
                                        </p:tgtEl>
                                        <p:attrNameLst>
                                          <p:attrName>style.visibility</p:attrName>
                                        </p:attrNameLst>
                                      </p:cBhvr>
                                      <p:to>
                                        <p:strVal val="visible"/>
                                      </p:to>
                                    </p:set>
                                    <p:animEffect filter="fade" transition="in">
                                      <p:cBhvr>
                                        <p:cTn id="15" dur="1000"/>
                                        <p:tgtEl>
                                          <p:spTgt spid="590">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90">
                                            <p:txEl>
                                              <p:pRg st="2" end="2"/>
                                            </p:txEl>
                                          </p:spTgt>
                                        </p:tgtEl>
                                        <p:attrNameLst>
                                          <p:attrName>style.visibility</p:attrName>
                                        </p:attrNameLst>
                                      </p:cBhvr>
                                      <p:to>
                                        <p:strVal val="visible"/>
                                      </p:to>
                                    </p:set>
                                    <p:animEffect filter="fade" transition="in">
                                      <p:cBhvr>
                                        <p:cTn id="20" dur="1000"/>
                                        <p:tgtEl>
                                          <p:spTgt spid="590">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590">
                                            <p:txEl>
                                              <p:pRg st="3" end="3"/>
                                            </p:txEl>
                                          </p:spTgt>
                                        </p:tgtEl>
                                        <p:attrNameLst>
                                          <p:attrName>style.visibility</p:attrName>
                                        </p:attrNameLst>
                                      </p:cBhvr>
                                      <p:to>
                                        <p:strVal val="visible"/>
                                      </p:to>
                                    </p:set>
                                    <p:animEffect filter="fade" transition="in">
                                      <p:cBhvr>
                                        <p:cTn id="25" dur="1000"/>
                                        <p:tgtEl>
                                          <p:spTgt spid="590">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590">
                                            <p:txEl>
                                              <p:pRg st="4" end="4"/>
                                            </p:txEl>
                                          </p:spTgt>
                                        </p:tgtEl>
                                        <p:attrNameLst>
                                          <p:attrName>style.visibility</p:attrName>
                                        </p:attrNameLst>
                                      </p:cBhvr>
                                      <p:to>
                                        <p:strVal val="visible"/>
                                      </p:to>
                                    </p:set>
                                    <p:animEffect filter="fade" transition="in">
                                      <p:cBhvr>
                                        <p:cTn id="30" dur="1000"/>
                                        <p:tgtEl>
                                          <p:spTgt spid="590">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590">
                                            <p:txEl>
                                              <p:pRg st="5" end="5"/>
                                            </p:txEl>
                                          </p:spTgt>
                                        </p:tgtEl>
                                        <p:attrNameLst>
                                          <p:attrName>style.visibility</p:attrName>
                                        </p:attrNameLst>
                                      </p:cBhvr>
                                      <p:to>
                                        <p:strVal val="visible"/>
                                      </p:to>
                                    </p:set>
                                    <p:animEffect filter="fade" transition="in">
                                      <p:cBhvr>
                                        <p:cTn id="35" dur="1000"/>
                                        <p:tgtEl>
                                          <p:spTgt spid="590">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ID="10" grpId="1" fill="hold">
                                  <p:stCondLst>
                                    <p:cond delay="0"/>
                                  </p:stCondLst>
                                  <p:iterate type="el" backwards="0">
                                    <p:tmAbs val="0"/>
                                  </p:iterate>
                                  <p:childTnLst>
                                    <p:set>
                                      <p:cBhvr>
                                        <p:cTn id="39" fill="hold"/>
                                        <p:tgtEl>
                                          <p:spTgt spid="590">
                                            <p:txEl>
                                              <p:pRg st="6" end="6"/>
                                            </p:txEl>
                                          </p:spTgt>
                                        </p:tgtEl>
                                        <p:attrNameLst>
                                          <p:attrName>style.visibility</p:attrName>
                                        </p:attrNameLst>
                                      </p:cBhvr>
                                      <p:to>
                                        <p:strVal val="visible"/>
                                      </p:to>
                                    </p:set>
                                    <p:animEffect filter="fade" transition="in">
                                      <p:cBhvr>
                                        <p:cTn id="40" dur="1000"/>
                                        <p:tgtEl>
                                          <p:spTgt spid="590">
                                            <p:txEl>
                                              <p:pRg st="6" end="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90"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2" name="1496071437featured.jpg" descr="1496071437featured.jpg"/>
          <p:cNvPicPr>
            <a:picLocks noChangeAspect="1"/>
          </p:cNvPicPr>
          <p:nvPr>
            <p:ph type="pic" idx="21"/>
          </p:nvPr>
        </p:nvPicPr>
        <p:blipFill>
          <a:blip r:embed="rId2">
            <a:extLst/>
          </a:blip>
          <a:srcRect l="0" t="0" r="0" b="0"/>
          <a:stretch>
            <a:fillRect/>
          </a:stretch>
        </p:blipFill>
        <p:spPr>
          <a:xfrm>
            <a:off x="600170" y="915260"/>
            <a:ext cx="11804247" cy="7200591"/>
          </a:xfrm>
          <a:prstGeom prst="rect">
            <a:avLst/>
          </a:prstGeom>
        </p:spPr>
      </p:pic>
      <p:pic>
        <p:nvPicPr>
          <p:cNvPr id="203" name="Afbeelding" descr="Afbeelding"/>
          <p:cNvPicPr>
            <a:picLocks noChangeAspect="1"/>
          </p:cNvPicPr>
          <p:nvPr/>
        </p:nvPicPr>
        <p:blipFill>
          <a:blip r:embed="rId3">
            <a:extLst/>
          </a:blip>
          <a:stretch>
            <a:fillRect/>
          </a:stretch>
        </p:blipFill>
        <p:spPr>
          <a:xfrm>
            <a:off x="0" y="-32"/>
            <a:ext cx="965200" cy="1955864"/>
          </a:xfrm>
          <a:prstGeom prst="rect">
            <a:avLst/>
          </a:prstGeom>
          <a:ln w="12700">
            <a:miter lim="400000"/>
          </a:ln>
        </p:spPr>
      </p:pic>
      <p:sp>
        <p:nvSpPr>
          <p:cNvPr id="204"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205" name="Afbeelding" descr="Afbeelding"/>
          <p:cNvPicPr>
            <a:picLocks noChangeAspect="1"/>
          </p:cNvPicPr>
          <p:nvPr/>
        </p:nvPicPr>
        <p:blipFill>
          <a:blip r:embed="rId4">
            <a:extLst/>
          </a:blip>
          <a:srcRect l="0" t="0" r="0" b="0"/>
          <a:stretch>
            <a:fillRect/>
          </a:stretch>
        </p:blipFill>
        <p:spPr>
          <a:xfrm>
            <a:off x="9032850" y="9245212"/>
            <a:ext cx="3988486" cy="520701"/>
          </a:xfrm>
          <a:prstGeom prst="rect">
            <a:avLst/>
          </a:prstGeom>
          <a:ln w="12700">
            <a:miter lim="400000"/>
          </a:ln>
        </p:spPr>
      </p:pic>
      <p:sp>
        <p:nvSpPr>
          <p:cNvPr id="206"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207"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3" name="Brainstorm - technieken"/>
          <p:cNvSpPr txBox="1"/>
          <p:nvPr>
            <p:ph type="title"/>
          </p:nvPr>
        </p:nvSpPr>
        <p:spPr>
          <a:xfrm>
            <a:off x="1714500" y="316510"/>
            <a:ext cx="9973717" cy="1679180"/>
          </a:xfrm>
          <a:prstGeom prst="rect">
            <a:avLst/>
          </a:prstGeom>
        </p:spPr>
        <p:txBody>
          <a:bodyPr/>
          <a:lstStyle/>
          <a:p>
            <a:pPr/>
            <a:r>
              <a:t>Brainstorm - technieken</a:t>
            </a:r>
          </a:p>
        </p:txBody>
      </p:sp>
      <p:sp>
        <p:nvSpPr>
          <p:cNvPr id="594" name="REVERSE BRAINSTORMING…"/>
          <p:cNvSpPr txBox="1"/>
          <p:nvPr>
            <p:ph type="body" idx="1"/>
          </p:nvPr>
        </p:nvSpPr>
        <p:spPr>
          <a:xfrm>
            <a:off x="1733550" y="2506984"/>
            <a:ext cx="10653330" cy="6685852"/>
          </a:xfrm>
          <a:prstGeom prst="rect">
            <a:avLst/>
          </a:prstGeom>
        </p:spPr>
        <p:txBody>
          <a:bodyPr/>
          <a:lstStyle/>
          <a:p>
            <a:pPr>
              <a:defRPr sz="3200"/>
            </a:pPr>
            <a:r>
              <a:t>REVERSE BRAINSTORMING</a:t>
            </a:r>
          </a:p>
          <a:p>
            <a:pPr>
              <a:defRPr sz="3200"/>
            </a:pPr>
          </a:p>
          <a:p>
            <a:pPr marL="444500" indent="-444500">
              <a:buSzPct val="145000"/>
              <a:buChar char="•"/>
              <a:defRPr sz="3200"/>
            </a:pPr>
            <a:r>
              <a:t>Zoek geen oplossingen, maar creëer problemen!</a:t>
            </a:r>
          </a:p>
          <a:p>
            <a:pPr marL="444500" indent="-444500">
              <a:buSzPct val="145000"/>
              <a:buChar char="•"/>
              <a:defRPr sz="3200"/>
            </a:pPr>
            <a:r>
              <a:t>Als je problemen zelf veroorzaakt, kan je ze meestal ook oplossen.</a:t>
            </a:r>
          </a:p>
          <a:p>
            <a:pPr marL="444500" indent="-444500">
              <a:buSzPct val="145000"/>
              <a:buChar char="•"/>
              <a:defRPr sz="3200"/>
            </a:pPr>
          </a:p>
          <a:p>
            <a:pPr>
              <a:defRPr sz="3200"/>
            </a:pPr>
            <a:r>
              <a:t>VOORBEELD</a:t>
            </a:r>
            <a:br/>
            <a:r>
              <a:t>Probleem: lange wachtrijen bij de post.</a:t>
            </a:r>
            <a:br/>
            <a:r>
              <a:t>Hoe kunnen we dit veroorzaken:</a:t>
            </a:r>
          </a:p>
          <a:p>
            <a:pPr>
              <a:defRPr sz="3200"/>
            </a:pPr>
            <a:r>
              <a:t>- Laat mensen lange babbels doen aan het loket.</a:t>
            </a:r>
          </a:p>
          <a:p>
            <a:pPr>
              <a:defRPr sz="3200"/>
            </a:pPr>
            <a:r>
              <a:t>- Stop alle online diensten.</a:t>
            </a:r>
          </a:p>
          <a:p>
            <a:pPr>
              <a:defRPr sz="3200"/>
            </a:pPr>
            <a:r>
              <a:t>- Werk met slechts 1 loketbediende.</a:t>
            </a:r>
          </a:p>
          <a:p>
            <a:pPr>
              <a:defRPr sz="3200"/>
            </a:pPr>
            <a:r>
              <a:t>…</a:t>
            </a:r>
          </a:p>
        </p:txBody>
      </p:sp>
      <p:sp>
        <p:nvSpPr>
          <p:cNvPr id="595"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94">
                                            <p:bg/>
                                          </p:spTgt>
                                        </p:tgtEl>
                                        <p:attrNameLst>
                                          <p:attrName>style.visibility</p:attrName>
                                        </p:attrNameLst>
                                      </p:cBhvr>
                                      <p:to>
                                        <p:strVal val="visible"/>
                                      </p:to>
                                    </p:set>
                                    <p:animEffect filter="fade" transition="in">
                                      <p:cBhvr>
                                        <p:cTn id="7" dur="1000"/>
                                        <p:tgtEl>
                                          <p:spTgt spid="594">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594">
                                            <p:txEl>
                                              <p:pRg st="0" end="0"/>
                                            </p:txEl>
                                          </p:spTgt>
                                        </p:tgtEl>
                                        <p:attrNameLst>
                                          <p:attrName>style.visibility</p:attrName>
                                        </p:attrNameLst>
                                      </p:cBhvr>
                                      <p:to>
                                        <p:strVal val="visible"/>
                                      </p:to>
                                    </p:set>
                                    <p:animEffect filter="fade" transition="in">
                                      <p:cBhvr>
                                        <p:cTn id="10" dur="1000"/>
                                        <p:tgtEl>
                                          <p:spTgt spid="59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594">
                                            <p:txEl>
                                              <p:pRg st="1" end="1"/>
                                            </p:txEl>
                                          </p:spTgt>
                                        </p:tgtEl>
                                        <p:attrNameLst>
                                          <p:attrName>style.visibility</p:attrName>
                                        </p:attrNameLst>
                                      </p:cBhvr>
                                      <p:to>
                                        <p:strVal val="visible"/>
                                      </p:to>
                                    </p:set>
                                    <p:animEffect filter="fade" transition="in">
                                      <p:cBhvr>
                                        <p:cTn id="15" dur="1000"/>
                                        <p:tgtEl>
                                          <p:spTgt spid="594">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594">
                                            <p:txEl>
                                              <p:pRg st="2" end="2"/>
                                            </p:txEl>
                                          </p:spTgt>
                                        </p:tgtEl>
                                        <p:attrNameLst>
                                          <p:attrName>style.visibility</p:attrName>
                                        </p:attrNameLst>
                                      </p:cBhvr>
                                      <p:to>
                                        <p:strVal val="visible"/>
                                      </p:to>
                                    </p:set>
                                    <p:animEffect filter="fade" transition="in">
                                      <p:cBhvr>
                                        <p:cTn id="20" dur="1000"/>
                                        <p:tgtEl>
                                          <p:spTgt spid="59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594">
                                            <p:txEl>
                                              <p:pRg st="3" end="3"/>
                                            </p:txEl>
                                          </p:spTgt>
                                        </p:tgtEl>
                                        <p:attrNameLst>
                                          <p:attrName>style.visibility</p:attrName>
                                        </p:attrNameLst>
                                      </p:cBhvr>
                                      <p:to>
                                        <p:strVal val="visible"/>
                                      </p:to>
                                    </p:set>
                                    <p:animEffect filter="fade" transition="in">
                                      <p:cBhvr>
                                        <p:cTn id="25" dur="1000"/>
                                        <p:tgtEl>
                                          <p:spTgt spid="594">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594">
                                            <p:txEl>
                                              <p:pRg st="4" end="4"/>
                                            </p:txEl>
                                          </p:spTgt>
                                        </p:tgtEl>
                                        <p:attrNameLst>
                                          <p:attrName>style.visibility</p:attrName>
                                        </p:attrNameLst>
                                      </p:cBhvr>
                                      <p:to>
                                        <p:strVal val="visible"/>
                                      </p:to>
                                    </p:set>
                                    <p:animEffect filter="fade" transition="in">
                                      <p:cBhvr>
                                        <p:cTn id="30" dur="1000"/>
                                        <p:tgtEl>
                                          <p:spTgt spid="594">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594">
                                            <p:txEl>
                                              <p:pRg st="5" end="5"/>
                                            </p:txEl>
                                          </p:spTgt>
                                        </p:tgtEl>
                                        <p:attrNameLst>
                                          <p:attrName>style.visibility</p:attrName>
                                        </p:attrNameLst>
                                      </p:cBhvr>
                                      <p:to>
                                        <p:strVal val="visible"/>
                                      </p:to>
                                    </p:set>
                                    <p:animEffect filter="fade" transition="in">
                                      <p:cBhvr>
                                        <p:cTn id="35" dur="1000"/>
                                        <p:tgtEl>
                                          <p:spTgt spid="594">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ID="10" grpId="1" fill="hold">
                                  <p:stCondLst>
                                    <p:cond delay="0"/>
                                  </p:stCondLst>
                                  <p:iterate type="el" backwards="0">
                                    <p:tmAbs val="0"/>
                                  </p:iterate>
                                  <p:childTnLst>
                                    <p:set>
                                      <p:cBhvr>
                                        <p:cTn id="39" fill="hold"/>
                                        <p:tgtEl>
                                          <p:spTgt spid="594">
                                            <p:txEl>
                                              <p:pRg st="6" end="6"/>
                                            </p:txEl>
                                          </p:spTgt>
                                        </p:tgtEl>
                                        <p:attrNameLst>
                                          <p:attrName>style.visibility</p:attrName>
                                        </p:attrNameLst>
                                      </p:cBhvr>
                                      <p:to>
                                        <p:strVal val="visible"/>
                                      </p:to>
                                    </p:set>
                                    <p:animEffect filter="fade" transition="in">
                                      <p:cBhvr>
                                        <p:cTn id="40" dur="1000"/>
                                        <p:tgtEl>
                                          <p:spTgt spid="594">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Class="entr" nodeType="clickEffect" presetID="10" grpId="1" fill="hold">
                                  <p:stCondLst>
                                    <p:cond delay="0"/>
                                  </p:stCondLst>
                                  <p:iterate type="el" backwards="0">
                                    <p:tmAbs val="0"/>
                                  </p:iterate>
                                  <p:childTnLst>
                                    <p:set>
                                      <p:cBhvr>
                                        <p:cTn id="44" fill="hold"/>
                                        <p:tgtEl>
                                          <p:spTgt spid="594">
                                            <p:txEl>
                                              <p:pRg st="7" end="7"/>
                                            </p:txEl>
                                          </p:spTgt>
                                        </p:tgtEl>
                                        <p:attrNameLst>
                                          <p:attrName>style.visibility</p:attrName>
                                        </p:attrNameLst>
                                      </p:cBhvr>
                                      <p:to>
                                        <p:strVal val="visible"/>
                                      </p:to>
                                    </p:set>
                                    <p:animEffect filter="fade" transition="in">
                                      <p:cBhvr>
                                        <p:cTn id="45" dur="1000"/>
                                        <p:tgtEl>
                                          <p:spTgt spid="594">
                                            <p:txEl>
                                              <p:pRg st="7" end="7"/>
                                            </p:txEl>
                                          </p:spTgt>
                                        </p:tgtEl>
                                      </p:cBhvr>
                                    </p:animEffect>
                                  </p:childTnLst>
                                </p:cTn>
                              </p:par>
                            </p:childTnLst>
                          </p:cTn>
                        </p:par>
                      </p:childTnLst>
                    </p:cTn>
                  </p:par>
                  <p:par>
                    <p:cTn id="46" fill="hold">
                      <p:stCondLst>
                        <p:cond delay="indefinite"/>
                      </p:stCondLst>
                      <p:childTnLst>
                        <p:par>
                          <p:cTn id="47" fill="hold">
                            <p:stCondLst>
                              <p:cond delay="0"/>
                            </p:stCondLst>
                            <p:childTnLst>
                              <p:par>
                                <p:cTn id="48" presetClass="entr" nodeType="clickEffect" presetID="10" grpId="1" fill="hold">
                                  <p:stCondLst>
                                    <p:cond delay="0"/>
                                  </p:stCondLst>
                                  <p:iterate type="el" backwards="0">
                                    <p:tmAbs val="0"/>
                                  </p:iterate>
                                  <p:childTnLst>
                                    <p:set>
                                      <p:cBhvr>
                                        <p:cTn id="49" fill="hold"/>
                                        <p:tgtEl>
                                          <p:spTgt spid="594">
                                            <p:txEl>
                                              <p:pRg st="8" end="8"/>
                                            </p:txEl>
                                          </p:spTgt>
                                        </p:tgtEl>
                                        <p:attrNameLst>
                                          <p:attrName>style.visibility</p:attrName>
                                        </p:attrNameLst>
                                      </p:cBhvr>
                                      <p:to>
                                        <p:strVal val="visible"/>
                                      </p:to>
                                    </p:set>
                                    <p:animEffect filter="fade" transition="in">
                                      <p:cBhvr>
                                        <p:cTn id="50" dur="1000"/>
                                        <p:tgtEl>
                                          <p:spTgt spid="594">
                                            <p:txEl>
                                              <p:pRg st="8" end="8"/>
                                            </p:txEl>
                                          </p:spTgt>
                                        </p:tgtEl>
                                      </p:cBhvr>
                                    </p:animEffect>
                                  </p:childTnLst>
                                </p:cTn>
                              </p:par>
                            </p:childTnLst>
                          </p:cTn>
                        </p:par>
                      </p:childTnLst>
                    </p:cTn>
                  </p:par>
                  <p:par>
                    <p:cTn id="51" fill="hold">
                      <p:stCondLst>
                        <p:cond delay="indefinite"/>
                      </p:stCondLst>
                      <p:childTnLst>
                        <p:par>
                          <p:cTn id="52" fill="hold">
                            <p:stCondLst>
                              <p:cond delay="0"/>
                            </p:stCondLst>
                            <p:childTnLst>
                              <p:par>
                                <p:cTn id="53" presetClass="entr" nodeType="clickEffect" presetID="10" grpId="1" fill="hold">
                                  <p:stCondLst>
                                    <p:cond delay="0"/>
                                  </p:stCondLst>
                                  <p:iterate type="el" backwards="0">
                                    <p:tmAbs val="0"/>
                                  </p:iterate>
                                  <p:childTnLst>
                                    <p:set>
                                      <p:cBhvr>
                                        <p:cTn id="54" fill="hold"/>
                                        <p:tgtEl>
                                          <p:spTgt spid="594">
                                            <p:txEl>
                                              <p:pRg st="9" end="9"/>
                                            </p:txEl>
                                          </p:spTgt>
                                        </p:tgtEl>
                                        <p:attrNameLst>
                                          <p:attrName>style.visibility</p:attrName>
                                        </p:attrNameLst>
                                      </p:cBhvr>
                                      <p:to>
                                        <p:strVal val="visible"/>
                                      </p:to>
                                    </p:set>
                                    <p:animEffect filter="fade" transition="in">
                                      <p:cBhvr>
                                        <p:cTn id="55" dur="1000"/>
                                        <p:tgtEl>
                                          <p:spTgt spid="594">
                                            <p:txEl>
                                              <p:pRg st="9" end="9"/>
                                            </p:txEl>
                                          </p:spTgt>
                                        </p:tgtEl>
                                      </p:cBhvr>
                                    </p:animEffect>
                                  </p:childTnLst>
                                </p:cTn>
                              </p:par>
                            </p:childTnLst>
                          </p:cTn>
                        </p:par>
                      </p:childTnLst>
                    </p:cTn>
                  </p:par>
                  <p:par>
                    <p:cTn id="56" fill="hold">
                      <p:stCondLst>
                        <p:cond delay="indefinite"/>
                      </p:stCondLst>
                      <p:childTnLst>
                        <p:par>
                          <p:cTn id="57" fill="hold">
                            <p:stCondLst>
                              <p:cond delay="0"/>
                            </p:stCondLst>
                            <p:childTnLst>
                              <p:par>
                                <p:cTn id="58" presetClass="entr" nodeType="clickEffect" presetID="10" grpId="1" fill="hold">
                                  <p:stCondLst>
                                    <p:cond delay="0"/>
                                  </p:stCondLst>
                                  <p:iterate type="el" backwards="0">
                                    <p:tmAbs val="0"/>
                                  </p:iterate>
                                  <p:childTnLst>
                                    <p:set>
                                      <p:cBhvr>
                                        <p:cTn id="59" fill="hold"/>
                                        <p:tgtEl>
                                          <p:spTgt spid="594">
                                            <p:txEl>
                                              <p:pRg st="10" end="10"/>
                                            </p:txEl>
                                          </p:spTgt>
                                        </p:tgtEl>
                                        <p:attrNameLst>
                                          <p:attrName>style.visibility</p:attrName>
                                        </p:attrNameLst>
                                      </p:cBhvr>
                                      <p:to>
                                        <p:strVal val="visible"/>
                                      </p:to>
                                    </p:set>
                                    <p:animEffect filter="fade" transition="in">
                                      <p:cBhvr>
                                        <p:cTn id="60" dur="1000"/>
                                        <p:tgtEl>
                                          <p:spTgt spid="594">
                                            <p:txEl>
                                              <p:pRg st="10" end="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94" grpId="1"/>
    </p:bldLst>
  </p:timing>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9" name="Brainstorm - technieken"/>
          <p:cNvSpPr txBox="1"/>
          <p:nvPr>
            <p:ph type="title"/>
          </p:nvPr>
        </p:nvSpPr>
        <p:spPr>
          <a:xfrm>
            <a:off x="1714500" y="316510"/>
            <a:ext cx="9973717" cy="1679180"/>
          </a:xfrm>
          <a:prstGeom prst="rect">
            <a:avLst/>
          </a:prstGeom>
        </p:spPr>
        <p:txBody>
          <a:bodyPr/>
          <a:lstStyle/>
          <a:p>
            <a:pPr/>
            <a:r>
              <a:t>Brainstorm - technieken</a:t>
            </a:r>
          </a:p>
        </p:txBody>
      </p:sp>
      <p:sp>
        <p:nvSpPr>
          <p:cNvPr id="600" name="GAP FILLING…"/>
          <p:cNvSpPr txBox="1"/>
          <p:nvPr>
            <p:ph type="body" idx="1"/>
          </p:nvPr>
        </p:nvSpPr>
        <p:spPr>
          <a:xfrm>
            <a:off x="1733550" y="2506984"/>
            <a:ext cx="10653330" cy="6685852"/>
          </a:xfrm>
          <a:prstGeom prst="rect">
            <a:avLst/>
          </a:prstGeom>
        </p:spPr>
        <p:txBody>
          <a:bodyPr/>
          <a:lstStyle/>
          <a:p>
            <a:pPr>
              <a:defRPr sz="3200"/>
            </a:pPr>
            <a:r>
              <a:t>GAP FILLING</a:t>
            </a:r>
          </a:p>
          <a:p>
            <a:pPr>
              <a:defRPr sz="3200"/>
            </a:pPr>
          </a:p>
          <a:p>
            <a:pPr marL="444500" indent="-444500">
              <a:buSzPct val="145000"/>
              <a:buChar char="•"/>
              <a:defRPr sz="3200"/>
            </a:pPr>
            <a:r>
              <a:t>Waar staan we nu en waar willen we naar toe.</a:t>
            </a:r>
          </a:p>
          <a:p>
            <a:pPr marL="444500" indent="-444500">
              <a:buSzPct val="145000"/>
              <a:buChar char="•"/>
              <a:defRPr sz="3200"/>
            </a:pPr>
          </a:p>
          <a:p>
            <a:pPr>
              <a:defRPr sz="3200"/>
            </a:pPr>
            <a:r>
              <a:t>VOORBEELD</a:t>
            </a:r>
          </a:p>
          <a:p>
            <a:pPr>
              <a:defRPr sz="3200"/>
            </a:pPr>
            <a:r>
              <a:t>- Probleem: Te weinig klanten in de webshop</a:t>
            </a:r>
            <a:br/>
            <a:r>
              <a:t>- Doel: 100 klanten per dag in de webshop</a:t>
            </a:r>
          </a:p>
          <a:p>
            <a:pPr>
              <a:defRPr sz="3200"/>
            </a:pPr>
            <a:br/>
            <a:r>
              <a:t>GAP: </a:t>
            </a:r>
          </a:p>
          <a:p>
            <a:pPr lvl="1">
              <a:defRPr sz="3200"/>
            </a:pPr>
            <a:r>
              <a:t>- kortingsbonnen</a:t>
            </a:r>
          </a:p>
          <a:p>
            <a:pPr lvl="1">
              <a:defRPr sz="3200"/>
            </a:pPr>
            <a:r>
              <a:t>- mailings</a:t>
            </a:r>
          </a:p>
          <a:p>
            <a:pPr lvl="1">
              <a:defRPr sz="3200"/>
            </a:pPr>
            <a:r>
              <a:t>- ads</a:t>
            </a:r>
          </a:p>
          <a:p>
            <a:pPr lvl="1">
              <a:defRPr sz="3200"/>
            </a:pPr>
            <a:r>
              <a:t>- …</a:t>
            </a:r>
          </a:p>
        </p:txBody>
      </p:sp>
      <p:sp>
        <p:nvSpPr>
          <p:cNvPr id="601"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600">
                                            <p:bg/>
                                          </p:spTgt>
                                        </p:tgtEl>
                                        <p:attrNameLst>
                                          <p:attrName>style.visibility</p:attrName>
                                        </p:attrNameLst>
                                      </p:cBhvr>
                                      <p:to>
                                        <p:strVal val="visible"/>
                                      </p:to>
                                    </p:set>
                                    <p:animEffect filter="fade" transition="in">
                                      <p:cBhvr>
                                        <p:cTn id="7" dur="1000"/>
                                        <p:tgtEl>
                                          <p:spTgt spid="600">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600">
                                            <p:txEl>
                                              <p:pRg st="0" end="0"/>
                                            </p:txEl>
                                          </p:spTgt>
                                        </p:tgtEl>
                                        <p:attrNameLst>
                                          <p:attrName>style.visibility</p:attrName>
                                        </p:attrNameLst>
                                      </p:cBhvr>
                                      <p:to>
                                        <p:strVal val="visible"/>
                                      </p:to>
                                    </p:set>
                                    <p:animEffect filter="fade" transition="in">
                                      <p:cBhvr>
                                        <p:cTn id="10" dur="1000"/>
                                        <p:tgtEl>
                                          <p:spTgt spid="60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600">
                                            <p:txEl>
                                              <p:pRg st="1" end="1"/>
                                            </p:txEl>
                                          </p:spTgt>
                                        </p:tgtEl>
                                        <p:attrNameLst>
                                          <p:attrName>style.visibility</p:attrName>
                                        </p:attrNameLst>
                                      </p:cBhvr>
                                      <p:to>
                                        <p:strVal val="visible"/>
                                      </p:to>
                                    </p:set>
                                    <p:animEffect filter="fade" transition="in">
                                      <p:cBhvr>
                                        <p:cTn id="15" dur="1000"/>
                                        <p:tgtEl>
                                          <p:spTgt spid="600">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600">
                                            <p:txEl>
                                              <p:pRg st="2" end="2"/>
                                            </p:txEl>
                                          </p:spTgt>
                                        </p:tgtEl>
                                        <p:attrNameLst>
                                          <p:attrName>style.visibility</p:attrName>
                                        </p:attrNameLst>
                                      </p:cBhvr>
                                      <p:to>
                                        <p:strVal val="visible"/>
                                      </p:to>
                                    </p:set>
                                    <p:animEffect filter="fade" transition="in">
                                      <p:cBhvr>
                                        <p:cTn id="20" dur="1000"/>
                                        <p:tgtEl>
                                          <p:spTgt spid="600">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600">
                                            <p:txEl>
                                              <p:pRg st="3" end="3"/>
                                            </p:txEl>
                                          </p:spTgt>
                                        </p:tgtEl>
                                        <p:attrNameLst>
                                          <p:attrName>style.visibility</p:attrName>
                                        </p:attrNameLst>
                                      </p:cBhvr>
                                      <p:to>
                                        <p:strVal val="visible"/>
                                      </p:to>
                                    </p:set>
                                    <p:animEffect filter="fade" transition="in">
                                      <p:cBhvr>
                                        <p:cTn id="25" dur="1000"/>
                                        <p:tgtEl>
                                          <p:spTgt spid="600">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600">
                                            <p:txEl>
                                              <p:pRg st="4" end="4"/>
                                            </p:txEl>
                                          </p:spTgt>
                                        </p:tgtEl>
                                        <p:attrNameLst>
                                          <p:attrName>style.visibility</p:attrName>
                                        </p:attrNameLst>
                                      </p:cBhvr>
                                      <p:to>
                                        <p:strVal val="visible"/>
                                      </p:to>
                                    </p:set>
                                    <p:animEffect filter="fade" transition="in">
                                      <p:cBhvr>
                                        <p:cTn id="30" dur="1000"/>
                                        <p:tgtEl>
                                          <p:spTgt spid="600">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600">
                                            <p:txEl>
                                              <p:pRg st="5" end="5"/>
                                            </p:txEl>
                                          </p:spTgt>
                                        </p:tgtEl>
                                        <p:attrNameLst>
                                          <p:attrName>style.visibility</p:attrName>
                                        </p:attrNameLst>
                                      </p:cBhvr>
                                      <p:to>
                                        <p:strVal val="visible"/>
                                      </p:to>
                                    </p:set>
                                    <p:animEffect filter="fade" transition="in">
                                      <p:cBhvr>
                                        <p:cTn id="35" dur="1000"/>
                                        <p:tgtEl>
                                          <p:spTgt spid="600">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ID="10" grpId="1" fill="hold">
                                  <p:stCondLst>
                                    <p:cond delay="0"/>
                                  </p:stCondLst>
                                  <p:iterate type="el" backwards="0">
                                    <p:tmAbs val="0"/>
                                  </p:iterate>
                                  <p:childTnLst>
                                    <p:set>
                                      <p:cBhvr>
                                        <p:cTn id="39" fill="hold"/>
                                        <p:tgtEl>
                                          <p:spTgt spid="600">
                                            <p:txEl>
                                              <p:pRg st="6" end="6"/>
                                            </p:txEl>
                                          </p:spTgt>
                                        </p:tgtEl>
                                        <p:attrNameLst>
                                          <p:attrName>style.visibility</p:attrName>
                                        </p:attrNameLst>
                                      </p:cBhvr>
                                      <p:to>
                                        <p:strVal val="visible"/>
                                      </p:to>
                                    </p:set>
                                    <p:animEffect filter="fade" transition="in">
                                      <p:cBhvr>
                                        <p:cTn id="40" dur="1000"/>
                                        <p:tgtEl>
                                          <p:spTgt spid="600">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Class="entr" nodeType="clickEffect" presetID="10" grpId="1" fill="hold">
                                  <p:stCondLst>
                                    <p:cond delay="0"/>
                                  </p:stCondLst>
                                  <p:iterate type="el" backwards="0">
                                    <p:tmAbs val="0"/>
                                  </p:iterate>
                                  <p:childTnLst>
                                    <p:set>
                                      <p:cBhvr>
                                        <p:cTn id="44" fill="hold"/>
                                        <p:tgtEl>
                                          <p:spTgt spid="600">
                                            <p:txEl>
                                              <p:pRg st="7" end="7"/>
                                            </p:txEl>
                                          </p:spTgt>
                                        </p:tgtEl>
                                        <p:attrNameLst>
                                          <p:attrName>style.visibility</p:attrName>
                                        </p:attrNameLst>
                                      </p:cBhvr>
                                      <p:to>
                                        <p:strVal val="visible"/>
                                      </p:to>
                                    </p:set>
                                    <p:animEffect filter="fade" transition="in">
                                      <p:cBhvr>
                                        <p:cTn id="45" dur="1000"/>
                                        <p:tgtEl>
                                          <p:spTgt spid="600">
                                            <p:txEl>
                                              <p:pRg st="7" end="7"/>
                                            </p:txEl>
                                          </p:spTgt>
                                        </p:tgtEl>
                                      </p:cBhvr>
                                    </p:animEffect>
                                  </p:childTnLst>
                                </p:cTn>
                              </p:par>
                            </p:childTnLst>
                          </p:cTn>
                        </p:par>
                      </p:childTnLst>
                    </p:cTn>
                  </p:par>
                  <p:par>
                    <p:cTn id="46" fill="hold">
                      <p:stCondLst>
                        <p:cond delay="indefinite"/>
                      </p:stCondLst>
                      <p:childTnLst>
                        <p:par>
                          <p:cTn id="47" fill="hold">
                            <p:stCondLst>
                              <p:cond delay="0"/>
                            </p:stCondLst>
                            <p:childTnLst>
                              <p:par>
                                <p:cTn id="48" presetClass="entr" nodeType="clickEffect" presetID="10" grpId="1" fill="hold">
                                  <p:stCondLst>
                                    <p:cond delay="0"/>
                                  </p:stCondLst>
                                  <p:iterate type="el" backwards="0">
                                    <p:tmAbs val="0"/>
                                  </p:iterate>
                                  <p:childTnLst>
                                    <p:set>
                                      <p:cBhvr>
                                        <p:cTn id="49" fill="hold"/>
                                        <p:tgtEl>
                                          <p:spTgt spid="600">
                                            <p:txEl>
                                              <p:pRg st="8" end="8"/>
                                            </p:txEl>
                                          </p:spTgt>
                                        </p:tgtEl>
                                        <p:attrNameLst>
                                          <p:attrName>style.visibility</p:attrName>
                                        </p:attrNameLst>
                                      </p:cBhvr>
                                      <p:to>
                                        <p:strVal val="visible"/>
                                      </p:to>
                                    </p:set>
                                    <p:animEffect filter="fade" transition="in">
                                      <p:cBhvr>
                                        <p:cTn id="50" dur="1000"/>
                                        <p:tgtEl>
                                          <p:spTgt spid="600">
                                            <p:txEl>
                                              <p:pRg st="8" end="8"/>
                                            </p:txEl>
                                          </p:spTgt>
                                        </p:tgtEl>
                                      </p:cBhvr>
                                    </p:animEffect>
                                  </p:childTnLst>
                                </p:cTn>
                              </p:par>
                            </p:childTnLst>
                          </p:cTn>
                        </p:par>
                      </p:childTnLst>
                    </p:cTn>
                  </p:par>
                  <p:par>
                    <p:cTn id="51" fill="hold">
                      <p:stCondLst>
                        <p:cond delay="indefinite"/>
                      </p:stCondLst>
                      <p:childTnLst>
                        <p:par>
                          <p:cTn id="52" fill="hold">
                            <p:stCondLst>
                              <p:cond delay="0"/>
                            </p:stCondLst>
                            <p:childTnLst>
                              <p:par>
                                <p:cTn id="53" presetClass="entr" nodeType="clickEffect" presetID="10" grpId="1" fill="hold">
                                  <p:stCondLst>
                                    <p:cond delay="0"/>
                                  </p:stCondLst>
                                  <p:iterate type="el" backwards="0">
                                    <p:tmAbs val="0"/>
                                  </p:iterate>
                                  <p:childTnLst>
                                    <p:set>
                                      <p:cBhvr>
                                        <p:cTn id="54" fill="hold"/>
                                        <p:tgtEl>
                                          <p:spTgt spid="600">
                                            <p:txEl>
                                              <p:pRg st="9" end="9"/>
                                            </p:txEl>
                                          </p:spTgt>
                                        </p:tgtEl>
                                        <p:attrNameLst>
                                          <p:attrName>style.visibility</p:attrName>
                                        </p:attrNameLst>
                                      </p:cBhvr>
                                      <p:to>
                                        <p:strVal val="visible"/>
                                      </p:to>
                                    </p:set>
                                    <p:animEffect filter="fade" transition="in">
                                      <p:cBhvr>
                                        <p:cTn id="55" dur="1000"/>
                                        <p:tgtEl>
                                          <p:spTgt spid="600">
                                            <p:txEl>
                                              <p:pRg st="9" end="9"/>
                                            </p:txEl>
                                          </p:spTgt>
                                        </p:tgtEl>
                                      </p:cBhvr>
                                    </p:animEffect>
                                  </p:childTnLst>
                                </p:cTn>
                              </p:par>
                            </p:childTnLst>
                          </p:cTn>
                        </p:par>
                      </p:childTnLst>
                    </p:cTn>
                  </p:par>
                  <p:par>
                    <p:cTn id="56" fill="hold">
                      <p:stCondLst>
                        <p:cond delay="indefinite"/>
                      </p:stCondLst>
                      <p:childTnLst>
                        <p:par>
                          <p:cTn id="57" fill="hold">
                            <p:stCondLst>
                              <p:cond delay="0"/>
                            </p:stCondLst>
                            <p:childTnLst>
                              <p:par>
                                <p:cTn id="58" presetClass="entr" nodeType="clickEffect" presetID="10" grpId="1" fill="hold">
                                  <p:stCondLst>
                                    <p:cond delay="0"/>
                                  </p:stCondLst>
                                  <p:iterate type="el" backwards="0">
                                    <p:tmAbs val="0"/>
                                  </p:iterate>
                                  <p:childTnLst>
                                    <p:set>
                                      <p:cBhvr>
                                        <p:cTn id="59" fill="hold"/>
                                        <p:tgtEl>
                                          <p:spTgt spid="600">
                                            <p:txEl>
                                              <p:pRg st="10" end="10"/>
                                            </p:txEl>
                                          </p:spTgt>
                                        </p:tgtEl>
                                        <p:attrNameLst>
                                          <p:attrName>style.visibility</p:attrName>
                                        </p:attrNameLst>
                                      </p:cBhvr>
                                      <p:to>
                                        <p:strVal val="visible"/>
                                      </p:to>
                                    </p:set>
                                    <p:animEffect filter="fade" transition="in">
                                      <p:cBhvr>
                                        <p:cTn id="60" dur="1000"/>
                                        <p:tgtEl>
                                          <p:spTgt spid="600">
                                            <p:txEl>
                                              <p:pRg st="10" end="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600" grpId="1"/>
    </p:bldLst>
  </p:timing>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603" name="1-five-whys-diagram.png" descr="1-five-whys-diagram.png"/>
          <p:cNvPicPr>
            <a:picLocks noChangeAspect="1"/>
          </p:cNvPicPr>
          <p:nvPr/>
        </p:nvPicPr>
        <p:blipFill>
          <a:blip r:embed="rId2">
            <a:extLst/>
          </a:blip>
          <a:stretch>
            <a:fillRect/>
          </a:stretch>
        </p:blipFill>
        <p:spPr>
          <a:xfrm>
            <a:off x="7452012" y="4788996"/>
            <a:ext cx="5110431" cy="4156484"/>
          </a:xfrm>
          <a:prstGeom prst="rect">
            <a:avLst/>
          </a:prstGeom>
          <a:ln w="12700">
            <a:miter lim="400000"/>
          </a:ln>
        </p:spPr>
      </p:pic>
      <p:sp>
        <p:nvSpPr>
          <p:cNvPr id="604" name="Brainstorm - technieken"/>
          <p:cNvSpPr txBox="1"/>
          <p:nvPr>
            <p:ph type="title"/>
          </p:nvPr>
        </p:nvSpPr>
        <p:spPr>
          <a:xfrm>
            <a:off x="1714500" y="316510"/>
            <a:ext cx="9973717" cy="1679180"/>
          </a:xfrm>
          <a:prstGeom prst="rect">
            <a:avLst/>
          </a:prstGeom>
        </p:spPr>
        <p:txBody>
          <a:bodyPr/>
          <a:lstStyle/>
          <a:p>
            <a:pPr/>
            <a:r>
              <a:t>Brainstorm - technieken</a:t>
            </a:r>
          </a:p>
        </p:txBody>
      </p:sp>
      <p:sp>
        <p:nvSpPr>
          <p:cNvPr id="605" name="FIVE WHY’s…"/>
          <p:cNvSpPr txBox="1"/>
          <p:nvPr>
            <p:ph type="body" idx="1"/>
          </p:nvPr>
        </p:nvSpPr>
        <p:spPr>
          <a:xfrm>
            <a:off x="1733550" y="2506984"/>
            <a:ext cx="10200022" cy="6685852"/>
          </a:xfrm>
          <a:prstGeom prst="rect">
            <a:avLst/>
          </a:prstGeom>
        </p:spPr>
        <p:txBody>
          <a:bodyPr/>
          <a:lstStyle/>
          <a:p>
            <a:pPr>
              <a:defRPr sz="3200"/>
            </a:pPr>
            <a:r>
              <a:t>FIVE WHY’s</a:t>
            </a:r>
          </a:p>
          <a:p>
            <a:pPr>
              <a:defRPr sz="3200"/>
            </a:pPr>
          </a:p>
          <a:p>
            <a:pPr marL="444500" indent="-444500">
              <a:buSzPct val="145000"/>
              <a:buChar char="•"/>
              <a:defRPr sz="3200"/>
            </a:pPr>
            <a:r>
              <a:t>Verscherp je probleemstelling door een aantal keer de vraag te stellen waarom iets gebeurt.</a:t>
            </a:r>
          </a:p>
          <a:p>
            <a:pPr>
              <a:defRPr sz="3200"/>
            </a:pPr>
            <a:r>
              <a:t>VOORBEELD</a:t>
            </a:r>
            <a:br/>
            <a:r>
              <a:rPr>
                <a:latin typeface="+mj-lt"/>
                <a:ea typeface="+mj-ea"/>
                <a:cs typeface="+mj-cs"/>
                <a:sym typeface="Montserrat-Bold"/>
              </a:rPr>
              <a:t>Het personeel drinkt </a:t>
            </a:r>
            <a:br>
              <a:rPr>
                <a:latin typeface="+mj-lt"/>
                <a:ea typeface="+mj-ea"/>
                <a:cs typeface="+mj-cs"/>
                <a:sym typeface="Montserrat-Bold"/>
              </a:rPr>
            </a:br>
            <a:r>
              <a:rPr>
                <a:latin typeface="+mj-lt"/>
                <a:ea typeface="+mj-ea"/>
                <a:cs typeface="+mj-cs"/>
                <a:sym typeface="Montserrat-Bold"/>
              </a:rPr>
              <a:t>teveel koffie?</a:t>
            </a:r>
            <a:br/>
            <a:r>
              <a:t>- Waarom?</a:t>
            </a:r>
          </a:p>
          <a:p>
            <a:pPr>
              <a:defRPr i="1" sz="3200"/>
            </a:pPr>
            <a:r>
              <a:t>Teveel stress.</a:t>
            </a:r>
          </a:p>
          <a:p>
            <a:pPr>
              <a:defRPr sz="3200"/>
            </a:pPr>
            <a:r>
              <a:t>- Waarom?</a:t>
            </a:r>
          </a:p>
          <a:p>
            <a:pPr>
              <a:defRPr i="1" sz="3200"/>
            </a:pPr>
            <a:r>
              <a:t>Onbekwame managers.</a:t>
            </a:r>
          </a:p>
          <a:p>
            <a:pPr>
              <a:defRPr sz="3200"/>
            </a:pPr>
            <a:r>
              <a:t>- Waarom?</a:t>
            </a:r>
            <a:br/>
            <a:r>
              <a:rPr i="1"/>
              <a:t>Fout aanwervingsbeleid</a:t>
            </a:r>
            <a:r>
              <a:t> (=root)</a:t>
            </a:r>
          </a:p>
        </p:txBody>
      </p:sp>
      <p:sp>
        <p:nvSpPr>
          <p:cNvPr id="606" name="CREATIVITY - BRAINSTORM - SELECTION"/>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CREATIVITY - BRAINSTORM - SELECTION</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605">
                                            <p:bg/>
                                          </p:spTgt>
                                        </p:tgtEl>
                                        <p:attrNameLst>
                                          <p:attrName>style.visibility</p:attrName>
                                        </p:attrNameLst>
                                      </p:cBhvr>
                                      <p:to>
                                        <p:strVal val="visible"/>
                                      </p:to>
                                    </p:set>
                                    <p:animEffect filter="fade" transition="in">
                                      <p:cBhvr>
                                        <p:cTn id="7" dur="1000"/>
                                        <p:tgtEl>
                                          <p:spTgt spid="605">
                                            <p:bg/>
                                          </p:spTgt>
                                        </p:tgtEl>
                                      </p:cBhvr>
                                    </p:animEffect>
                                  </p:childTnLst>
                                </p:cTn>
                              </p:par>
                              <p:par>
                                <p:cTn id="8" presetClass="entr" nodeType="withEffect" presetSubtype="0" presetID="10" grpId="1" fill="hold">
                                  <p:stCondLst>
                                    <p:cond delay="0"/>
                                  </p:stCondLst>
                                  <p:iterate type="el" backwards="0">
                                    <p:tmAbs val="0"/>
                                  </p:iterate>
                                  <p:childTnLst>
                                    <p:set>
                                      <p:cBhvr>
                                        <p:cTn id="9" fill="hold"/>
                                        <p:tgtEl>
                                          <p:spTgt spid="605">
                                            <p:txEl>
                                              <p:pRg st="0" end="0"/>
                                            </p:txEl>
                                          </p:spTgt>
                                        </p:tgtEl>
                                        <p:attrNameLst>
                                          <p:attrName>style.visibility</p:attrName>
                                        </p:attrNameLst>
                                      </p:cBhvr>
                                      <p:to>
                                        <p:strVal val="visible"/>
                                      </p:to>
                                    </p:set>
                                    <p:animEffect filter="fade" transition="in">
                                      <p:cBhvr>
                                        <p:cTn id="10" dur="1000"/>
                                        <p:tgtEl>
                                          <p:spTgt spid="60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Class="entr" nodeType="clickEffect" presetID="10" grpId="1" fill="hold">
                                  <p:stCondLst>
                                    <p:cond delay="0"/>
                                  </p:stCondLst>
                                  <p:iterate type="el" backwards="0">
                                    <p:tmAbs val="0"/>
                                  </p:iterate>
                                  <p:childTnLst>
                                    <p:set>
                                      <p:cBhvr>
                                        <p:cTn id="14" fill="hold"/>
                                        <p:tgtEl>
                                          <p:spTgt spid="605">
                                            <p:txEl>
                                              <p:pRg st="1" end="1"/>
                                            </p:txEl>
                                          </p:spTgt>
                                        </p:tgtEl>
                                        <p:attrNameLst>
                                          <p:attrName>style.visibility</p:attrName>
                                        </p:attrNameLst>
                                      </p:cBhvr>
                                      <p:to>
                                        <p:strVal val="visible"/>
                                      </p:to>
                                    </p:set>
                                    <p:animEffect filter="fade" transition="in">
                                      <p:cBhvr>
                                        <p:cTn id="15" dur="1000"/>
                                        <p:tgtEl>
                                          <p:spTgt spid="605">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Class="entr" nodeType="clickEffect" presetID="10" grpId="1" fill="hold">
                                  <p:stCondLst>
                                    <p:cond delay="0"/>
                                  </p:stCondLst>
                                  <p:iterate type="el" backwards="0">
                                    <p:tmAbs val="0"/>
                                  </p:iterate>
                                  <p:childTnLst>
                                    <p:set>
                                      <p:cBhvr>
                                        <p:cTn id="19" fill="hold"/>
                                        <p:tgtEl>
                                          <p:spTgt spid="605">
                                            <p:txEl>
                                              <p:pRg st="2" end="2"/>
                                            </p:txEl>
                                          </p:spTgt>
                                        </p:tgtEl>
                                        <p:attrNameLst>
                                          <p:attrName>style.visibility</p:attrName>
                                        </p:attrNameLst>
                                      </p:cBhvr>
                                      <p:to>
                                        <p:strVal val="visible"/>
                                      </p:to>
                                    </p:set>
                                    <p:animEffect filter="fade" transition="in">
                                      <p:cBhvr>
                                        <p:cTn id="20" dur="1000"/>
                                        <p:tgtEl>
                                          <p:spTgt spid="60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Class="entr" nodeType="clickEffect" presetID="10" grpId="1" fill="hold">
                                  <p:stCondLst>
                                    <p:cond delay="0"/>
                                  </p:stCondLst>
                                  <p:iterate type="el" backwards="0">
                                    <p:tmAbs val="0"/>
                                  </p:iterate>
                                  <p:childTnLst>
                                    <p:set>
                                      <p:cBhvr>
                                        <p:cTn id="24" fill="hold"/>
                                        <p:tgtEl>
                                          <p:spTgt spid="605">
                                            <p:txEl>
                                              <p:pRg st="3" end="3"/>
                                            </p:txEl>
                                          </p:spTgt>
                                        </p:tgtEl>
                                        <p:attrNameLst>
                                          <p:attrName>style.visibility</p:attrName>
                                        </p:attrNameLst>
                                      </p:cBhvr>
                                      <p:to>
                                        <p:strVal val="visible"/>
                                      </p:to>
                                    </p:set>
                                    <p:animEffect filter="fade" transition="in">
                                      <p:cBhvr>
                                        <p:cTn id="25" dur="1000"/>
                                        <p:tgtEl>
                                          <p:spTgt spid="605">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Class="entr" nodeType="clickEffect" presetID="10" grpId="1" fill="hold">
                                  <p:stCondLst>
                                    <p:cond delay="0"/>
                                  </p:stCondLst>
                                  <p:iterate type="el" backwards="0">
                                    <p:tmAbs val="0"/>
                                  </p:iterate>
                                  <p:childTnLst>
                                    <p:set>
                                      <p:cBhvr>
                                        <p:cTn id="29" fill="hold"/>
                                        <p:tgtEl>
                                          <p:spTgt spid="605">
                                            <p:txEl>
                                              <p:pRg st="4" end="4"/>
                                            </p:txEl>
                                          </p:spTgt>
                                        </p:tgtEl>
                                        <p:attrNameLst>
                                          <p:attrName>style.visibility</p:attrName>
                                        </p:attrNameLst>
                                      </p:cBhvr>
                                      <p:to>
                                        <p:strVal val="visible"/>
                                      </p:to>
                                    </p:set>
                                    <p:animEffect filter="fade" transition="in">
                                      <p:cBhvr>
                                        <p:cTn id="30" dur="1000"/>
                                        <p:tgtEl>
                                          <p:spTgt spid="605">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Class="entr" nodeType="clickEffect" presetID="10" grpId="1" fill="hold">
                                  <p:stCondLst>
                                    <p:cond delay="0"/>
                                  </p:stCondLst>
                                  <p:iterate type="el" backwards="0">
                                    <p:tmAbs val="0"/>
                                  </p:iterate>
                                  <p:childTnLst>
                                    <p:set>
                                      <p:cBhvr>
                                        <p:cTn id="34" fill="hold"/>
                                        <p:tgtEl>
                                          <p:spTgt spid="605">
                                            <p:txEl>
                                              <p:pRg st="5" end="5"/>
                                            </p:txEl>
                                          </p:spTgt>
                                        </p:tgtEl>
                                        <p:attrNameLst>
                                          <p:attrName>style.visibility</p:attrName>
                                        </p:attrNameLst>
                                      </p:cBhvr>
                                      <p:to>
                                        <p:strVal val="visible"/>
                                      </p:to>
                                    </p:set>
                                    <p:animEffect filter="fade" transition="in">
                                      <p:cBhvr>
                                        <p:cTn id="35" dur="1000"/>
                                        <p:tgtEl>
                                          <p:spTgt spid="605">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Class="entr" nodeType="clickEffect" presetID="10" grpId="1" fill="hold">
                                  <p:stCondLst>
                                    <p:cond delay="0"/>
                                  </p:stCondLst>
                                  <p:iterate type="el" backwards="0">
                                    <p:tmAbs val="0"/>
                                  </p:iterate>
                                  <p:childTnLst>
                                    <p:set>
                                      <p:cBhvr>
                                        <p:cTn id="39" fill="hold"/>
                                        <p:tgtEl>
                                          <p:spTgt spid="605">
                                            <p:txEl>
                                              <p:pRg st="6" end="6"/>
                                            </p:txEl>
                                          </p:spTgt>
                                        </p:tgtEl>
                                        <p:attrNameLst>
                                          <p:attrName>style.visibility</p:attrName>
                                        </p:attrNameLst>
                                      </p:cBhvr>
                                      <p:to>
                                        <p:strVal val="visible"/>
                                      </p:to>
                                    </p:set>
                                    <p:animEffect filter="fade" transition="in">
                                      <p:cBhvr>
                                        <p:cTn id="40" dur="1000"/>
                                        <p:tgtEl>
                                          <p:spTgt spid="605">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Class="entr" nodeType="clickEffect" presetID="10" grpId="1" fill="hold">
                                  <p:stCondLst>
                                    <p:cond delay="0"/>
                                  </p:stCondLst>
                                  <p:iterate type="el" backwards="0">
                                    <p:tmAbs val="0"/>
                                  </p:iterate>
                                  <p:childTnLst>
                                    <p:set>
                                      <p:cBhvr>
                                        <p:cTn id="44" fill="hold"/>
                                        <p:tgtEl>
                                          <p:spTgt spid="605">
                                            <p:txEl>
                                              <p:pRg st="7" end="7"/>
                                            </p:txEl>
                                          </p:spTgt>
                                        </p:tgtEl>
                                        <p:attrNameLst>
                                          <p:attrName>style.visibility</p:attrName>
                                        </p:attrNameLst>
                                      </p:cBhvr>
                                      <p:to>
                                        <p:strVal val="visible"/>
                                      </p:to>
                                    </p:set>
                                    <p:animEffect filter="fade" transition="in">
                                      <p:cBhvr>
                                        <p:cTn id="45" dur="1000"/>
                                        <p:tgtEl>
                                          <p:spTgt spid="605">
                                            <p:txEl>
                                              <p:pRg st="7" end="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605"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Wat is volgens jou  de beste app?"/>
          <p:cNvSpPr txBox="1"/>
          <p:nvPr>
            <p:ph type="title"/>
          </p:nvPr>
        </p:nvSpPr>
        <p:spPr>
          <a:xfrm>
            <a:off x="871596" y="3380399"/>
            <a:ext cx="11261609" cy="2010996"/>
          </a:xfrm>
          <a:prstGeom prst="rect">
            <a:avLst/>
          </a:prstGeom>
        </p:spPr>
        <p:txBody>
          <a:bodyPr anchor="ctr"/>
          <a:lstStyle/>
          <a:p>
            <a:pPr algn="ctr"/>
            <a:r>
              <a:t>Wat is volgens jou </a:t>
            </a:r>
            <a:br/>
            <a:r>
              <a:t>de beste app?</a:t>
            </a:r>
          </a:p>
        </p:txBody>
      </p:sp>
      <p:sp>
        <p:nvSpPr>
          <p:cNvPr id="210"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2" name="Afbeelding" descr="Afbeelding"/>
          <p:cNvPicPr>
            <a:picLocks noChangeAspect="1"/>
          </p:cNvPicPr>
          <p:nvPr>
            <p:ph type="pic" idx="21"/>
          </p:nvPr>
        </p:nvPicPr>
        <p:blipFill>
          <a:blip r:embed="rId3">
            <a:extLst/>
          </a:blip>
          <a:srcRect l="12500" t="0" r="12500" b="0"/>
          <a:stretch>
            <a:fillRect/>
          </a:stretch>
        </p:blipFill>
        <p:spPr>
          <a:xfrm>
            <a:off x="0" y="0"/>
            <a:ext cx="13004800" cy="9753600"/>
          </a:xfrm>
          <a:prstGeom prst="rect">
            <a:avLst/>
          </a:prstGeom>
        </p:spPr>
      </p:pic>
      <p:pic>
        <p:nvPicPr>
          <p:cNvPr id="213"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214"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215"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216"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sp>
        <p:nvSpPr>
          <p:cNvPr id="217"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1" name="Afbeelding" descr="Afbeelding"/>
          <p:cNvPicPr>
            <a:picLocks noChangeAspect="1"/>
          </p:cNvPicPr>
          <p:nvPr>
            <p:ph type="pic" idx="21"/>
          </p:nvPr>
        </p:nvPicPr>
        <p:blipFill>
          <a:blip r:embed="rId3">
            <a:extLst/>
          </a:blip>
          <a:srcRect l="0" t="0" r="0" b="0"/>
          <a:stretch>
            <a:fillRect/>
          </a:stretch>
        </p:blipFill>
        <p:spPr>
          <a:xfrm>
            <a:off x="2183714" y="664858"/>
            <a:ext cx="4338550" cy="7700410"/>
          </a:xfrm>
          <a:prstGeom prst="rect">
            <a:avLst/>
          </a:prstGeom>
        </p:spPr>
      </p:pic>
      <p:pic>
        <p:nvPicPr>
          <p:cNvPr id="222" name="Afbeelding" descr="Afbeelding"/>
          <p:cNvPicPr>
            <a:picLocks noChangeAspect="1"/>
          </p:cNvPicPr>
          <p:nvPr/>
        </p:nvPicPr>
        <p:blipFill>
          <a:blip r:embed="rId4">
            <a:extLst/>
          </a:blip>
          <a:stretch>
            <a:fillRect/>
          </a:stretch>
        </p:blipFill>
        <p:spPr>
          <a:xfrm>
            <a:off x="0" y="-32"/>
            <a:ext cx="965200" cy="1955864"/>
          </a:xfrm>
          <a:prstGeom prst="rect">
            <a:avLst/>
          </a:prstGeom>
          <a:ln w="12700">
            <a:miter lim="400000"/>
          </a:ln>
        </p:spPr>
      </p:pic>
      <p:sp>
        <p:nvSpPr>
          <p:cNvPr id="223" name="Rechthoek"/>
          <p:cNvSpPr/>
          <p:nvPr/>
        </p:nvSpPr>
        <p:spPr>
          <a:xfrm>
            <a:off x="-56498" y="9254041"/>
            <a:ext cx="13117796" cy="553843"/>
          </a:xfrm>
          <a:prstGeom prst="rect">
            <a:avLst/>
          </a:prstGeom>
          <a:solidFill>
            <a:srgbClr val="FFFFFF">
              <a:alpha val="60299"/>
            </a:srgbClr>
          </a:solidFill>
          <a:ln w="12700">
            <a:miter lim="400000"/>
          </a:ln>
        </p:spPr>
        <p:txBody>
          <a:bodyPr lIns="50800" tIns="50800" rIns="50800" bIns="50800" anchor="ctr"/>
          <a:lstStyle/>
          <a:p>
            <a:pPr>
              <a:defRPr cap="none" sz="2200">
                <a:solidFill>
                  <a:srgbClr val="FFFFFF"/>
                </a:solidFill>
                <a:latin typeface="Helvetica Neue Medium"/>
                <a:ea typeface="Helvetica Neue Medium"/>
                <a:cs typeface="Helvetica Neue Medium"/>
                <a:sym typeface="Helvetica Neue Medium"/>
              </a:defRPr>
            </a:pPr>
          </a:p>
        </p:txBody>
      </p:sp>
      <p:pic>
        <p:nvPicPr>
          <p:cNvPr id="224" name="Afbeelding" descr="Afbeelding"/>
          <p:cNvPicPr>
            <a:picLocks noChangeAspect="1"/>
          </p:cNvPicPr>
          <p:nvPr/>
        </p:nvPicPr>
        <p:blipFill>
          <a:blip r:embed="rId5">
            <a:extLst/>
          </a:blip>
          <a:srcRect l="0" t="0" r="0" b="0"/>
          <a:stretch>
            <a:fillRect/>
          </a:stretch>
        </p:blipFill>
        <p:spPr>
          <a:xfrm>
            <a:off x="9032850" y="9245212"/>
            <a:ext cx="3988486" cy="520701"/>
          </a:xfrm>
          <a:prstGeom prst="rect">
            <a:avLst/>
          </a:prstGeom>
          <a:ln w="12700">
            <a:miter lim="400000"/>
          </a:ln>
        </p:spPr>
      </p:pic>
      <p:sp>
        <p:nvSpPr>
          <p:cNvPr id="225" name="UX / UI DESIGN"/>
          <p:cNvSpPr txBox="1"/>
          <p:nvPr/>
        </p:nvSpPr>
        <p:spPr>
          <a:xfrm>
            <a:off x="9484836" y="9309099"/>
            <a:ext cx="2059687"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defRPr>
                <a:solidFill>
                  <a:srgbClr val="FFFFFF"/>
                </a:solidFill>
              </a:defRPr>
            </a:pPr>
            <a:r>
              <a:t>UX / UI DESIGN</a:t>
            </a:r>
          </a:p>
        </p:txBody>
      </p:sp>
      <p:pic>
        <p:nvPicPr>
          <p:cNvPr id="226" name="Afbeelding" descr="Afbeelding"/>
          <p:cNvPicPr>
            <a:picLocks noChangeAspect="1"/>
          </p:cNvPicPr>
          <p:nvPr/>
        </p:nvPicPr>
        <p:blipFill>
          <a:blip r:embed="rId6">
            <a:extLst/>
          </a:blip>
          <a:stretch>
            <a:fillRect/>
          </a:stretch>
        </p:blipFill>
        <p:spPr>
          <a:xfrm>
            <a:off x="6629375" y="665360"/>
            <a:ext cx="4619704" cy="7699506"/>
          </a:xfrm>
          <a:prstGeom prst="rect">
            <a:avLst/>
          </a:prstGeom>
          <a:ln w="12700">
            <a:miter lim="400000"/>
          </a:ln>
        </p:spPr>
      </p:pic>
      <p:sp>
        <p:nvSpPr>
          <p:cNvPr id="227" name="INTRODUCTIE"/>
          <p:cNvSpPr txBox="1"/>
          <p:nvPr/>
        </p:nvSpPr>
        <p:spPr>
          <a:xfrm>
            <a:off x="2697953" y="9309099"/>
            <a:ext cx="6196400"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1" algn="r"/>
            <a:r>
              <a:t>INTRODUCTIE</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u"/>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Montserrat-Bold"/>
        <a:ea typeface="Montserrat-Bold"/>
        <a:cs typeface="Montserrat-Bold"/>
      </a:majorFont>
      <a:minorFont>
        <a:latin typeface="Montserrat-Regular"/>
        <a:ea typeface="Montserrat-Regular"/>
        <a:cs typeface="Montserrat-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Montserrat-Bold"/>
        <a:ea typeface="Montserrat-Bold"/>
        <a:cs typeface="Montserrat-Bold"/>
      </a:majorFont>
      <a:minorFont>
        <a:latin typeface="Montserrat-Regular"/>
        <a:ea typeface="Montserrat-Regular"/>
        <a:cs typeface="Montserrat-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all" i="0" spc="0" strike="noStrike" sz="1800" u="none" kumimoji="0" normalizeH="0">
            <a:ln>
              <a:noFill/>
            </a:ln>
            <a:solidFill>
              <a:srgbClr val="000000"/>
            </a:solidFill>
            <a:effectLst/>
            <a:uFillTx/>
            <a:latin typeface="Montserrat Light"/>
            <a:ea typeface="Montserrat Light"/>
            <a:cs typeface="Montserrat Light"/>
            <a:sym typeface="Montserrat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